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e Vietnam" charset="1" panose="00000500000000000000"/>
      <p:regular r:id="rId22"/>
    </p:embeddedFont>
    <p:embeddedFont>
      <p:font typeface="Be Vietnam Ultra-Bold" charset="1" panose="00000900000000000000"/>
      <p:regular r:id="rId23"/>
    </p:embeddedFont>
    <p:embeddedFont>
      <p:font typeface="IBM Plex Sans" charset="1" panose="020B0503050203000203"/>
      <p:regular r:id="rId24"/>
    </p:embeddedFont>
    <p:embeddedFont>
      <p:font typeface="Canva Sans Bold" charset="1" panose="020B0803030501040103"/>
      <p:regular r:id="rId25"/>
    </p:embeddedFont>
    <p:embeddedFont>
      <p:font typeface="IBM Plex Sans Bold" charset="1" panose="020B0803050203000203"/>
      <p:regular r:id="rId26"/>
    </p:embeddedFont>
    <p:embeddedFont>
      <p:font typeface="Canva Sans" charset="1" panose="020B05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3522906" y="3516876"/>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40611" y="2461174"/>
            <a:ext cx="17006778" cy="4114800"/>
            <a:chOff x="0" y="0"/>
            <a:chExt cx="22675704" cy="5486400"/>
          </a:xfrm>
        </p:grpSpPr>
        <p:sp>
          <p:nvSpPr>
            <p:cNvPr name="Freeform 5" id="5"/>
            <p:cNvSpPr/>
            <p:nvPr/>
          </p:nvSpPr>
          <p:spPr>
            <a:xfrm flipH="false" flipV="false" rot="0">
              <a:off x="0" y="0"/>
              <a:ext cx="5619218" cy="5486400"/>
            </a:xfrm>
            <a:custGeom>
              <a:avLst/>
              <a:gdLst/>
              <a:ahLst/>
              <a:cxnLst/>
              <a:rect r="r" b="b" t="t" l="l"/>
              <a:pathLst>
                <a:path h="5486400" w="5619218">
                  <a:moveTo>
                    <a:pt x="0" y="0"/>
                  </a:moveTo>
                  <a:lnTo>
                    <a:pt x="5619218" y="0"/>
                  </a:lnTo>
                  <a:lnTo>
                    <a:pt x="5619218"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459728" y="2337943"/>
              <a:ext cx="18215976" cy="2657374"/>
            </a:xfrm>
            <a:prstGeom prst="rect">
              <a:avLst/>
            </a:prstGeom>
          </p:spPr>
          <p:txBody>
            <a:bodyPr anchor="t" rtlCol="false" tIns="0" lIns="0" bIns="0" rIns="0">
              <a:spAutoFit/>
            </a:bodyPr>
            <a:lstStyle/>
            <a:p>
              <a:pPr algn="l">
                <a:lnSpc>
                  <a:spcPts val="14651"/>
                </a:lnSpc>
              </a:pPr>
              <a:r>
                <a:rPr lang="en-US" sz="14224">
                  <a:solidFill>
                    <a:srgbClr val="F8F8F8"/>
                  </a:solidFill>
                  <a:latin typeface="Be Vietnam"/>
                  <a:ea typeface="Be Vietnam"/>
                  <a:cs typeface="Be Vietnam"/>
                  <a:sym typeface="Be Vietnam"/>
                </a:rPr>
                <a:t>EKGenie</a:t>
              </a:r>
            </a:p>
          </p:txBody>
        </p:sp>
      </p:grpSp>
      <p:grpSp>
        <p:nvGrpSpPr>
          <p:cNvPr name="Group 7" id="7"/>
          <p:cNvGrpSpPr/>
          <p:nvPr/>
        </p:nvGrpSpPr>
        <p:grpSpPr>
          <a:xfrm rot="0">
            <a:off x="13696947" y="7255962"/>
            <a:ext cx="3562353" cy="2006898"/>
            <a:chOff x="0" y="0"/>
            <a:chExt cx="4749804" cy="2675864"/>
          </a:xfrm>
        </p:grpSpPr>
        <p:sp>
          <p:nvSpPr>
            <p:cNvPr name="TextBox 8" id="8"/>
            <p:cNvSpPr txBox="true"/>
            <p:nvPr/>
          </p:nvSpPr>
          <p:spPr>
            <a:xfrm rot="0">
              <a:off x="0" y="-28575"/>
              <a:ext cx="4749804" cy="590762"/>
            </a:xfrm>
            <a:prstGeom prst="rect">
              <a:avLst/>
            </a:prstGeom>
          </p:spPr>
          <p:txBody>
            <a:bodyPr anchor="t" rtlCol="false" tIns="0" lIns="0" bIns="0" rIns="0">
              <a:spAutoFit/>
            </a:bodyPr>
            <a:lstStyle/>
            <a:p>
              <a:pPr algn="r" marL="0" indent="0" lvl="0">
                <a:lnSpc>
                  <a:spcPts val="3639"/>
                </a:lnSpc>
                <a:spcBef>
                  <a:spcPct val="0"/>
                </a:spcBef>
              </a:pPr>
              <a:r>
                <a:rPr lang="en-US" b="true" sz="2799" spc="243" u="none">
                  <a:solidFill>
                    <a:srgbClr val="BABABA"/>
                  </a:solidFill>
                  <a:latin typeface="Be Vietnam Ultra-Bold"/>
                  <a:ea typeface="Be Vietnam Ultra-Bold"/>
                  <a:cs typeface="Be Vietnam Ultra-Bold"/>
                  <a:sym typeface="Be Vietnam Ultra-Bold"/>
                </a:rPr>
                <a:t>PRESENTED BY:</a:t>
              </a:r>
            </a:p>
          </p:txBody>
        </p:sp>
        <p:sp>
          <p:nvSpPr>
            <p:cNvPr name="TextBox 9" id="9"/>
            <p:cNvSpPr txBox="true"/>
            <p:nvPr/>
          </p:nvSpPr>
          <p:spPr>
            <a:xfrm rot="0">
              <a:off x="0" y="634338"/>
              <a:ext cx="4749804" cy="2041526"/>
            </a:xfrm>
            <a:prstGeom prst="rect">
              <a:avLst/>
            </a:prstGeom>
          </p:spPr>
          <p:txBody>
            <a:bodyPr anchor="t" rtlCol="false" tIns="0" lIns="0" bIns="0" rIns="0">
              <a:spAutoFit/>
            </a:bodyPr>
            <a:lstStyle/>
            <a:p>
              <a:pPr algn="r">
                <a:lnSpc>
                  <a:spcPts val="4199"/>
                </a:lnSpc>
              </a:pPr>
              <a:r>
                <a:rPr lang="en-US" sz="2999">
                  <a:solidFill>
                    <a:srgbClr val="BABABA"/>
                  </a:solidFill>
                  <a:latin typeface="IBM Plex Sans"/>
                  <a:ea typeface="IBM Plex Sans"/>
                  <a:cs typeface="IBM Plex Sans"/>
                  <a:sym typeface="IBM Plex Sans"/>
                </a:rPr>
                <a:t>Paige Lui</a:t>
              </a:r>
            </a:p>
            <a:p>
              <a:pPr algn="r">
                <a:lnSpc>
                  <a:spcPts val="4199"/>
                </a:lnSpc>
              </a:pPr>
              <a:r>
                <a:rPr lang="en-US" sz="2999">
                  <a:solidFill>
                    <a:srgbClr val="BABABA"/>
                  </a:solidFill>
                  <a:latin typeface="IBM Plex Sans"/>
                  <a:ea typeface="IBM Plex Sans"/>
                  <a:cs typeface="IBM Plex Sans"/>
                  <a:sym typeface="IBM Plex Sans"/>
                </a:rPr>
                <a:t> Evan Ingalls Hawraa Al Hasnawi</a:t>
              </a:r>
            </a:p>
          </p:txBody>
        </p:sp>
      </p:grpSp>
      <p:sp>
        <p:nvSpPr>
          <p:cNvPr name="TextBox 10" id="10"/>
          <p:cNvSpPr txBox="true"/>
          <p:nvPr/>
        </p:nvSpPr>
        <p:spPr>
          <a:xfrm rot="0">
            <a:off x="1028700" y="7809664"/>
            <a:ext cx="8115300" cy="1448636"/>
          </a:xfrm>
          <a:prstGeom prst="rect">
            <a:avLst/>
          </a:prstGeom>
        </p:spPr>
        <p:txBody>
          <a:bodyPr anchor="t" rtlCol="false" tIns="0" lIns="0" bIns="0" rIns="0">
            <a:spAutoFit/>
          </a:bodyPr>
          <a:lstStyle/>
          <a:p>
            <a:pPr algn="l">
              <a:lnSpc>
                <a:spcPts val="5824"/>
              </a:lnSpc>
            </a:pPr>
            <a:r>
              <a:rPr lang="en-US" sz="4160">
                <a:solidFill>
                  <a:srgbClr val="BABABA"/>
                </a:solidFill>
                <a:latin typeface="IBM Plex Sans"/>
                <a:ea typeface="IBM Plex Sans"/>
                <a:cs typeface="IBM Plex Sans"/>
                <a:sym typeface="IBM Plex Sans"/>
              </a:rPr>
              <a:t>A Smart Diagnostic Tool for Heartbeat Irregularities</a:t>
            </a:r>
          </a:p>
        </p:txBody>
      </p:sp>
      <p:sp>
        <p:nvSpPr>
          <p:cNvPr name="TextBox 11" id="11"/>
          <p:cNvSpPr txBox="true"/>
          <p:nvPr/>
        </p:nvSpPr>
        <p:spPr>
          <a:xfrm rot="0">
            <a:off x="1028700" y="990600"/>
            <a:ext cx="3562353" cy="644526"/>
          </a:xfrm>
          <a:prstGeom prst="rect">
            <a:avLst/>
          </a:prstGeom>
        </p:spPr>
        <p:txBody>
          <a:bodyPr anchor="t" rtlCol="false" tIns="0" lIns="0" bIns="0" rIns="0">
            <a:spAutoFit/>
          </a:bodyPr>
          <a:lstStyle/>
          <a:p>
            <a:pPr algn="l" marL="0" indent="0" lvl="0">
              <a:lnSpc>
                <a:spcPts val="5199"/>
              </a:lnSpc>
              <a:spcBef>
                <a:spcPct val="0"/>
              </a:spcBef>
            </a:pPr>
            <a:r>
              <a:rPr lang="en-US" sz="3999" spc="347">
                <a:solidFill>
                  <a:srgbClr val="BABABA"/>
                </a:solidFill>
                <a:latin typeface="IBM Plex Sans"/>
                <a:ea typeface="IBM Plex Sans"/>
                <a:cs typeface="IBM Plex Sans"/>
                <a:sym typeface="IBM Plex Sans"/>
              </a:rPr>
              <a:t>5/19/2025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3301940">
            <a:off x="-2976647" y="6044703"/>
            <a:ext cx="7092618" cy="4797189"/>
          </a:xfrm>
          <a:custGeom>
            <a:avLst/>
            <a:gdLst/>
            <a:ahLst/>
            <a:cxnLst/>
            <a:rect r="r" b="b" t="t" l="l"/>
            <a:pathLst>
              <a:path h="4797189" w="7092618">
                <a:moveTo>
                  <a:pt x="0" y="0"/>
                </a:moveTo>
                <a:lnTo>
                  <a:pt x="7092618" y="0"/>
                </a:lnTo>
                <a:lnTo>
                  <a:pt x="7092618" y="4797189"/>
                </a:lnTo>
                <a:lnTo>
                  <a:pt x="0" y="47971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21771" y="2250200"/>
            <a:ext cx="5997170" cy="6226118"/>
          </a:xfrm>
          <a:custGeom>
            <a:avLst/>
            <a:gdLst/>
            <a:ahLst/>
            <a:cxnLst/>
            <a:rect r="r" b="b" t="t" l="l"/>
            <a:pathLst>
              <a:path h="6226118" w="5997170">
                <a:moveTo>
                  <a:pt x="0" y="0"/>
                </a:moveTo>
                <a:lnTo>
                  <a:pt x="5997170" y="0"/>
                </a:lnTo>
                <a:lnTo>
                  <a:pt x="5997170" y="6226118"/>
                </a:lnTo>
                <a:lnTo>
                  <a:pt x="0" y="6226118"/>
                </a:lnTo>
                <a:lnTo>
                  <a:pt x="0" y="0"/>
                </a:lnTo>
                <a:close/>
              </a:path>
            </a:pathLst>
          </a:custGeom>
          <a:blipFill>
            <a:blip r:embed="rId5"/>
            <a:stretch>
              <a:fillRect l="0" t="0" r="0" b="0"/>
            </a:stretch>
          </a:blipFill>
        </p:spPr>
      </p:sp>
      <p:sp>
        <p:nvSpPr>
          <p:cNvPr name="Freeform 5" id="5"/>
          <p:cNvSpPr/>
          <p:nvPr/>
        </p:nvSpPr>
        <p:spPr>
          <a:xfrm flipH="false" flipV="false" rot="0">
            <a:off x="9964479" y="2250200"/>
            <a:ext cx="6095666" cy="6226118"/>
          </a:xfrm>
          <a:custGeom>
            <a:avLst/>
            <a:gdLst/>
            <a:ahLst/>
            <a:cxnLst/>
            <a:rect r="r" b="b" t="t" l="l"/>
            <a:pathLst>
              <a:path h="6226118" w="6095666">
                <a:moveTo>
                  <a:pt x="0" y="0"/>
                </a:moveTo>
                <a:lnTo>
                  <a:pt x="6095666" y="0"/>
                </a:lnTo>
                <a:lnTo>
                  <a:pt x="6095666" y="6226118"/>
                </a:lnTo>
                <a:lnTo>
                  <a:pt x="0" y="6226118"/>
                </a:lnTo>
                <a:lnTo>
                  <a:pt x="0" y="0"/>
                </a:lnTo>
                <a:close/>
              </a:path>
            </a:pathLst>
          </a:custGeom>
          <a:blipFill>
            <a:blip r:embed="rId6"/>
            <a:stretch>
              <a:fillRect l="0" t="0" r="0" b="0"/>
            </a:stretch>
          </a:blipFill>
        </p:spPr>
      </p:sp>
      <p:grpSp>
        <p:nvGrpSpPr>
          <p:cNvPr name="Group 6" id="6"/>
          <p:cNvGrpSpPr/>
          <p:nvPr/>
        </p:nvGrpSpPr>
        <p:grpSpPr>
          <a:xfrm rot="0">
            <a:off x="3449296" y="8867309"/>
            <a:ext cx="4302807" cy="1201082"/>
            <a:chOff x="0" y="0"/>
            <a:chExt cx="5737076" cy="1601443"/>
          </a:xfrm>
        </p:grpSpPr>
        <p:sp>
          <p:nvSpPr>
            <p:cNvPr name="TextBox 7" id="7"/>
            <p:cNvSpPr txBox="true"/>
            <p:nvPr/>
          </p:nvSpPr>
          <p:spPr>
            <a:xfrm rot="0">
              <a:off x="0" y="-19050"/>
              <a:ext cx="5737076"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1</a:t>
              </a:r>
            </a:p>
          </p:txBody>
        </p:sp>
        <p:sp>
          <p:nvSpPr>
            <p:cNvPr name="TextBox 8" id="8"/>
            <p:cNvSpPr txBox="true"/>
            <p:nvPr/>
          </p:nvSpPr>
          <p:spPr>
            <a:xfrm rot="0">
              <a:off x="0" y="517498"/>
              <a:ext cx="5737076" cy="10839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A Pie Chart for the MIT-BIH database</a:t>
              </a:r>
            </a:p>
          </p:txBody>
        </p:sp>
      </p:grpSp>
      <p:sp>
        <p:nvSpPr>
          <p:cNvPr name="TextBox 9" id="9"/>
          <p:cNvSpPr txBox="true"/>
          <p:nvPr/>
        </p:nvSpPr>
        <p:spPr>
          <a:xfrm rot="0">
            <a:off x="1028700" y="895350"/>
            <a:ext cx="9144000" cy="1193800"/>
          </a:xfrm>
          <a:prstGeom prst="rect">
            <a:avLst/>
          </a:prstGeom>
        </p:spPr>
        <p:txBody>
          <a:bodyPr anchor="t" rtlCol="false" tIns="0" lIns="0" bIns="0" rIns="0">
            <a:spAutoFit/>
          </a:bodyPr>
          <a:lstStyle/>
          <a:p>
            <a:pPr algn="ctr">
              <a:lnSpc>
                <a:spcPts val="9799"/>
              </a:lnSpc>
            </a:pPr>
            <a:r>
              <a:rPr lang="en-US" sz="6999" b="true">
                <a:solidFill>
                  <a:srgbClr val="F8F8F8"/>
                </a:solidFill>
                <a:latin typeface="Be Vietnam Ultra-Bold"/>
                <a:ea typeface="Be Vietnam Ultra-Bold"/>
                <a:cs typeface="Be Vietnam Ultra-Bold"/>
                <a:sym typeface="Be Vietnam Ultra-Bold"/>
              </a:rPr>
              <a:t>Data Visualization</a:t>
            </a:r>
          </a:p>
        </p:txBody>
      </p:sp>
      <p:grpSp>
        <p:nvGrpSpPr>
          <p:cNvPr name="Group 10" id="10"/>
          <p:cNvGrpSpPr/>
          <p:nvPr/>
        </p:nvGrpSpPr>
        <p:grpSpPr>
          <a:xfrm rot="0">
            <a:off x="10054747" y="8867309"/>
            <a:ext cx="6005399" cy="1201082"/>
            <a:chOff x="0" y="0"/>
            <a:chExt cx="8007198" cy="1601443"/>
          </a:xfrm>
        </p:grpSpPr>
        <p:sp>
          <p:nvSpPr>
            <p:cNvPr name="TextBox 11" id="11"/>
            <p:cNvSpPr txBox="true"/>
            <p:nvPr/>
          </p:nvSpPr>
          <p:spPr>
            <a:xfrm rot="0">
              <a:off x="0" y="-19050"/>
              <a:ext cx="8007198"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2</a:t>
              </a:r>
            </a:p>
          </p:txBody>
        </p:sp>
        <p:sp>
          <p:nvSpPr>
            <p:cNvPr name="TextBox 12" id="12"/>
            <p:cNvSpPr txBox="true"/>
            <p:nvPr/>
          </p:nvSpPr>
          <p:spPr>
            <a:xfrm rot="0">
              <a:off x="0" y="517498"/>
              <a:ext cx="8007198" cy="10839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A line chart showing amplitude averages for the PTB database normal heartbeats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6011295" y="895350"/>
            <a:ext cx="11205137" cy="1193800"/>
          </a:xfrm>
          <a:prstGeom prst="rect">
            <a:avLst/>
          </a:prstGeom>
        </p:spPr>
        <p:txBody>
          <a:bodyPr anchor="t" rtlCol="false" tIns="0" lIns="0" bIns="0" rIns="0">
            <a:spAutoFit/>
          </a:bodyPr>
          <a:lstStyle/>
          <a:p>
            <a:pPr algn="r">
              <a:lnSpc>
                <a:spcPts val="9799"/>
              </a:lnSpc>
            </a:pPr>
            <a:r>
              <a:rPr lang="en-US" sz="6999" b="true">
                <a:solidFill>
                  <a:srgbClr val="FFFFFF"/>
                </a:solidFill>
                <a:latin typeface="Be Vietnam Ultra-Bold"/>
                <a:ea typeface="Be Vietnam Ultra-Bold"/>
                <a:cs typeface="Be Vietnam Ultra-Bold"/>
                <a:sym typeface="Be Vietnam Ultra-Bold"/>
              </a:rPr>
              <a:t>Feature Engineering</a:t>
            </a:r>
          </a:p>
        </p:txBody>
      </p:sp>
      <p:sp>
        <p:nvSpPr>
          <p:cNvPr name="TextBox 3" id="3"/>
          <p:cNvSpPr txBox="true"/>
          <p:nvPr/>
        </p:nvSpPr>
        <p:spPr>
          <a:xfrm rot="0">
            <a:off x="9139238" y="4957445"/>
            <a:ext cx="9525" cy="353060"/>
          </a:xfrm>
          <a:prstGeom prst="rect">
            <a:avLst/>
          </a:prstGeom>
        </p:spPr>
        <p:txBody>
          <a:bodyPr anchor="t" rtlCol="false" tIns="0" lIns="0" bIns="0" rIns="0">
            <a:spAutoFit/>
          </a:bodyPr>
          <a:lstStyle/>
          <a:p>
            <a:pPr algn="ctr">
              <a:lnSpc>
                <a:spcPts val="2859"/>
              </a:lnSpc>
              <a:spcBef>
                <a:spcPct val="0"/>
              </a:spcBef>
            </a:pPr>
          </a:p>
        </p:txBody>
      </p:sp>
      <p:sp>
        <p:nvSpPr>
          <p:cNvPr name="TextBox 4" id="4"/>
          <p:cNvSpPr txBox="true"/>
          <p:nvPr/>
        </p:nvSpPr>
        <p:spPr>
          <a:xfrm rot="0">
            <a:off x="7517855" y="2677160"/>
            <a:ext cx="9698576" cy="65811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Our feature engineering choices:</a:t>
            </a:r>
          </a:p>
          <a:p>
            <a:pPr algn="just" marL="1468119" indent="-489373" lvl="2">
              <a:lnSpc>
                <a:spcPts val="4759"/>
              </a:lnSpc>
              <a:buFont typeface="Arial"/>
              <a:buChar char="⚬"/>
            </a:pPr>
            <a:r>
              <a:rPr lang="en-US" sz="3399">
                <a:solidFill>
                  <a:srgbClr val="FFFFFF"/>
                </a:solidFill>
                <a:latin typeface="Canva Sans"/>
                <a:ea typeface="Canva Sans"/>
                <a:cs typeface="Canva Sans"/>
                <a:sym typeface="Canva Sans"/>
              </a:rPr>
              <a:t>Remapped label 6 into label 0</a:t>
            </a:r>
          </a:p>
          <a:p>
            <a:pPr algn="just" marL="2202178" indent="-550545" lvl="3">
              <a:lnSpc>
                <a:spcPts val="4759"/>
              </a:lnSpc>
              <a:buFont typeface="Arial"/>
              <a:buChar char="￭"/>
            </a:pPr>
            <a:r>
              <a:rPr lang="en-US" sz="3399">
                <a:solidFill>
                  <a:srgbClr val="FFFFFF"/>
                </a:solidFill>
                <a:latin typeface="Canva Sans"/>
                <a:ea typeface="Canva Sans"/>
                <a:cs typeface="Canva Sans"/>
                <a:sym typeface="Canva Sans"/>
              </a:rPr>
              <a:t>Label 6 and label 0 are both normal heartbeats from the two different datasets which had to be integrated</a:t>
            </a:r>
          </a:p>
          <a:p>
            <a:pPr algn="just" marL="1468119" indent="-489373" lvl="2">
              <a:lnSpc>
                <a:spcPts val="4759"/>
              </a:lnSpc>
              <a:buFont typeface="Arial"/>
              <a:buChar char="⚬"/>
            </a:pPr>
            <a:r>
              <a:rPr lang="en-US" sz="3399">
                <a:solidFill>
                  <a:srgbClr val="FFFFFF"/>
                </a:solidFill>
                <a:latin typeface="Canva Sans"/>
                <a:ea typeface="Canva Sans"/>
                <a:cs typeface="Canva Sans"/>
                <a:sym typeface="Canva Sans"/>
              </a:rPr>
              <a:t>Normalization</a:t>
            </a:r>
          </a:p>
          <a:p>
            <a:pPr algn="just" marL="2202178" indent="-550545" lvl="3">
              <a:lnSpc>
                <a:spcPts val="4759"/>
              </a:lnSpc>
              <a:buFont typeface="Arial"/>
              <a:buChar char="￭"/>
            </a:pPr>
            <a:r>
              <a:rPr lang="en-US" sz="3399">
                <a:solidFill>
                  <a:srgbClr val="FFFFFF"/>
                </a:solidFill>
                <a:latin typeface="Canva Sans"/>
                <a:ea typeface="Canva Sans"/>
                <a:cs typeface="Canva Sans"/>
                <a:sym typeface="Canva Sans"/>
              </a:rPr>
              <a:t>Assists with model stability</a:t>
            </a:r>
          </a:p>
          <a:p>
            <a:pPr algn="just" marL="734059" indent="-367030" lvl="1">
              <a:lnSpc>
                <a:spcPts val="4759"/>
              </a:lnSpc>
              <a:buFont typeface="Arial"/>
              <a:buChar char="•"/>
            </a:pPr>
            <a:r>
              <a:rPr lang="en-US" sz="3399">
                <a:solidFill>
                  <a:srgbClr val="FFFFFF"/>
                </a:solidFill>
                <a:latin typeface="Canva Sans"/>
                <a:ea typeface="Canva Sans"/>
                <a:cs typeface="Canva Sans"/>
                <a:sym typeface="Canva Sans"/>
              </a:rPr>
              <a:t>We chose not to create new labels beyond what was necessary to combine the two datasets, since the accuracy of medical data is so important</a:t>
            </a:r>
          </a:p>
        </p:txBody>
      </p:sp>
      <p:sp>
        <p:nvSpPr>
          <p:cNvPr name="Freeform 5" id="5"/>
          <p:cNvSpPr/>
          <p:nvPr/>
        </p:nvSpPr>
        <p:spPr>
          <a:xfrm flipH="false" flipV="false" rot="5400000">
            <a:off x="-1963606" y="1206788"/>
            <a:ext cx="12134646" cy="8207433"/>
          </a:xfrm>
          <a:custGeom>
            <a:avLst/>
            <a:gdLst/>
            <a:ahLst/>
            <a:cxnLst/>
            <a:rect r="r" b="b" t="t" l="l"/>
            <a:pathLst>
              <a:path h="8207433" w="12134646">
                <a:moveTo>
                  <a:pt x="0" y="0"/>
                </a:moveTo>
                <a:lnTo>
                  <a:pt x="12134645" y="0"/>
                </a:lnTo>
                <a:lnTo>
                  <a:pt x="12134645" y="8207434"/>
                </a:lnTo>
                <a:lnTo>
                  <a:pt x="0" y="82074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5522504" y="5547686"/>
            <a:ext cx="11076946" cy="4179917"/>
            <a:chOff x="0" y="0"/>
            <a:chExt cx="1716109" cy="647579"/>
          </a:xfrm>
        </p:grpSpPr>
        <p:sp>
          <p:nvSpPr>
            <p:cNvPr name="Freeform 3" id="3"/>
            <p:cNvSpPr/>
            <p:nvPr/>
          </p:nvSpPr>
          <p:spPr>
            <a:xfrm flipH="false" flipV="false" rot="0">
              <a:off x="0" y="0"/>
              <a:ext cx="1716109" cy="647579"/>
            </a:xfrm>
            <a:custGeom>
              <a:avLst/>
              <a:gdLst/>
              <a:ahLst/>
              <a:cxnLst/>
              <a:rect r="r" b="b" t="t" l="l"/>
              <a:pathLst>
                <a:path h="647579" w="1716109">
                  <a:moveTo>
                    <a:pt x="16075" y="0"/>
                  </a:moveTo>
                  <a:lnTo>
                    <a:pt x="1700034" y="0"/>
                  </a:lnTo>
                  <a:cubicBezTo>
                    <a:pt x="1704297" y="0"/>
                    <a:pt x="1708386" y="1694"/>
                    <a:pt x="1711401" y="4708"/>
                  </a:cubicBezTo>
                  <a:cubicBezTo>
                    <a:pt x="1714415" y="7723"/>
                    <a:pt x="1716109" y="11812"/>
                    <a:pt x="1716109" y="16075"/>
                  </a:cubicBezTo>
                  <a:lnTo>
                    <a:pt x="1716109" y="631503"/>
                  </a:lnTo>
                  <a:cubicBezTo>
                    <a:pt x="1716109" y="640381"/>
                    <a:pt x="1708912" y="647579"/>
                    <a:pt x="1700034" y="647579"/>
                  </a:cubicBezTo>
                  <a:lnTo>
                    <a:pt x="16075" y="647579"/>
                  </a:lnTo>
                  <a:cubicBezTo>
                    <a:pt x="11812" y="647579"/>
                    <a:pt x="7723" y="645885"/>
                    <a:pt x="4708" y="642870"/>
                  </a:cubicBezTo>
                  <a:cubicBezTo>
                    <a:pt x="1694" y="639856"/>
                    <a:pt x="0" y="635767"/>
                    <a:pt x="0" y="631503"/>
                  </a:cubicBezTo>
                  <a:lnTo>
                    <a:pt x="0" y="16075"/>
                  </a:lnTo>
                  <a:cubicBezTo>
                    <a:pt x="0" y="11812"/>
                    <a:pt x="1694" y="7723"/>
                    <a:pt x="4708" y="4708"/>
                  </a:cubicBezTo>
                  <a:cubicBezTo>
                    <a:pt x="7723" y="1694"/>
                    <a:pt x="11812" y="0"/>
                    <a:pt x="16075" y="0"/>
                  </a:cubicBezTo>
                  <a:close/>
                </a:path>
              </a:pathLst>
            </a:custGeom>
            <a:blipFill>
              <a:blip r:embed="rId2"/>
              <a:stretch>
                <a:fillRect l="-1886" t="0" r="-1886" b="0"/>
              </a:stretch>
            </a:blipFill>
          </p:spPr>
        </p:sp>
      </p:grpSp>
      <p:sp>
        <p:nvSpPr>
          <p:cNvPr name="TextBox 4" id="4"/>
          <p:cNvSpPr txBox="true"/>
          <p:nvPr/>
        </p:nvSpPr>
        <p:spPr>
          <a:xfrm rot="0">
            <a:off x="1000125" y="895350"/>
            <a:ext cx="7561585" cy="1193800"/>
          </a:xfrm>
          <a:prstGeom prst="rect">
            <a:avLst/>
          </a:prstGeom>
        </p:spPr>
        <p:txBody>
          <a:bodyPr anchor="t" rtlCol="false" tIns="0" lIns="0" bIns="0" rIns="0">
            <a:spAutoFit/>
          </a:bodyPr>
          <a:lstStyle/>
          <a:p>
            <a:pPr algn="l">
              <a:lnSpc>
                <a:spcPts val="9799"/>
              </a:lnSpc>
            </a:pPr>
            <a:r>
              <a:rPr lang="en-US" sz="6999" b="true">
                <a:solidFill>
                  <a:srgbClr val="FFFFFF"/>
                </a:solidFill>
                <a:latin typeface="Be Vietnam Ultra-Bold"/>
                <a:ea typeface="Be Vietnam Ultra-Bold"/>
                <a:cs typeface="Be Vietnam Ultra-Bold"/>
                <a:sym typeface="Be Vietnam Ultra-Bold"/>
              </a:rPr>
              <a:t>Feature Selection</a:t>
            </a:r>
          </a:p>
        </p:txBody>
      </p:sp>
      <p:sp>
        <p:nvSpPr>
          <p:cNvPr name="TextBox 5" id="5"/>
          <p:cNvSpPr txBox="true"/>
          <p:nvPr/>
        </p:nvSpPr>
        <p:spPr>
          <a:xfrm rot="0">
            <a:off x="1028700" y="2349206"/>
            <a:ext cx="16230600" cy="35807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Limited feature selection:</a:t>
            </a:r>
          </a:p>
          <a:p>
            <a:pPr algn="l" marL="1468119" indent="-489373" lvl="2">
              <a:lnSpc>
                <a:spcPts val="4759"/>
              </a:lnSpc>
              <a:buFont typeface="Arial"/>
              <a:buChar char="⚬"/>
            </a:pPr>
            <a:r>
              <a:rPr lang="en-US" sz="3399">
                <a:solidFill>
                  <a:srgbClr val="FFFFFF"/>
                </a:solidFill>
                <a:latin typeface="Canva Sans"/>
                <a:ea typeface="Canva Sans"/>
                <a:cs typeface="Canva Sans"/>
                <a:sym typeface="Canva Sans"/>
              </a:rPr>
              <a:t>Similarly to feature engineering, we chose to not remove any rows as we felt that it was better to use more data to get better and more accurate models</a:t>
            </a:r>
          </a:p>
          <a:p>
            <a:pPr algn="l" marL="1468119" indent="-489373" lvl="2">
              <a:lnSpc>
                <a:spcPts val="4759"/>
              </a:lnSpc>
              <a:buFont typeface="Arial"/>
              <a:buChar char="⚬"/>
            </a:pPr>
            <a:r>
              <a:rPr lang="en-US" sz="3399">
                <a:solidFill>
                  <a:srgbClr val="FFFFFF"/>
                </a:solidFill>
                <a:latin typeface="Canva Sans"/>
                <a:ea typeface="Canva Sans"/>
                <a:cs typeface="Canva Sans"/>
                <a:sym typeface="Canva Sans"/>
              </a:rPr>
              <a:t>We chose to remove columns where greater than 80% of the values were zero</a:t>
            </a:r>
          </a:p>
        </p:txBody>
      </p:sp>
      <p:grpSp>
        <p:nvGrpSpPr>
          <p:cNvPr name="Group 6" id="6"/>
          <p:cNvGrpSpPr/>
          <p:nvPr/>
        </p:nvGrpSpPr>
        <p:grpSpPr>
          <a:xfrm rot="0">
            <a:off x="1989278" y="6827553"/>
            <a:ext cx="3533226" cy="1620182"/>
            <a:chOff x="0" y="0"/>
            <a:chExt cx="4710968" cy="2160243"/>
          </a:xfrm>
        </p:grpSpPr>
        <p:sp>
          <p:nvSpPr>
            <p:cNvPr name="TextBox 7" id="7"/>
            <p:cNvSpPr txBox="true"/>
            <p:nvPr/>
          </p:nvSpPr>
          <p:spPr>
            <a:xfrm rot="0">
              <a:off x="0" y="-19050"/>
              <a:ext cx="4710968"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3</a:t>
              </a:r>
            </a:p>
          </p:txBody>
        </p:sp>
        <p:sp>
          <p:nvSpPr>
            <p:cNvPr name="TextBox 8" id="8"/>
            <p:cNvSpPr txBox="true"/>
            <p:nvPr/>
          </p:nvSpPr>
          <p:spPr>
            <a:xfrm rot="0">
              <a:off x="0" y="517498"/>
              <a:ext cx="4710968" cy="16427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A heat map showing relative importance at different time steps</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1551267" y="2695723"/>
            <a:ext cx="2464054" cy="1002783"/>
            <a:chOff x="0" y="0"/>
            <a:chExt cx="989506" cy="402694"/>
          </a:xfrm>
        </p:grpSpPr>
        <p:sp>
          <p:nvSpPr>
            <p:cNvPr name="Freeform 3" id="3"/>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4" id="4"/>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CNN</a:t>
              </a:r>
            </a:p>
          </p:txBody>
        </p:sp>
      </p:grpSp>
      <p:grpSp>
        <p:nvGrpSpPr>
          <p:cNvPr name="Group 5" id="5"/>
          <p:cNvGrpSpPr/>
          <p:nvPr/>
        </p:nvGrpSpPr>
        <p:grpSpPr>
          <a:xfrm rot="0">
            <a:off x="1563761" y="7731719"/>
            <a:ext cx="2464054" cy="1002783"/>
            <a:chOff x="0" y="0"/>
            <a:chExt cx="989506" cy="402694"/>
          </a:xfrm>
        </p:grpSpPr>
        <p:sp>
          <p:nvSpPr>
            <p:cNvPr name="Freeform 6" id="6"/>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7" id="7"/>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Naive Bayes</a:t>
              </a:r>
            </a:p>
          </p:txBody>
        </p:sp>
      </p:grpSp>
      <p:grpSp>
        <p:nvGrpSpPr>
          <p:cNvPr name="Group 8" id="8"/>
          <p:cNvGrpSpPr/>
          <p:nvPr/>
        </p:nvGrpSpPr>
        <p:grpSpPr>
          <a:xfrm rot="0">
            <a:off x="1551267" y="5213721"/>
            <a:ext cx="2451560" cy="1002783"/>
            <a:chOff x="0" y="0"/>
            <a:chExt cx="984489" cy="402694"/>
          </a:xfrm>
        </p:grpSpPr>
        <p:sp>
          <p:nvSpPr>
            <p:cNvPr name="Freeform 9" id="9"/>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name="TextBox 10" id="10"/>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RNN</a:t>
              </a:r>
            </a:p>
          </p:txBody>
        </p:sp>
      </p:grpSp>
      <p:sp>
        <p:nvSpPr>
          <p:cNvPr name="AutoShape 11" id="11"/>
          <p:cNvSpPr/>
          <p:nvPr/>
        </p:nvSpPr>
        <p:spPr>
          <a:xfrm flipH="true">
            <a:off x="5040422" y="3220927"/>
            <a:ext cx="1394084" cy="0"/>
          </a:xfrm>
          <a:prstGeom prst="line">
            <a:avLst/>
          </a:prstGeom>
          <a:ln cap="flat" w="47625">
            <a:solidFill>
              <a:srgbClr val="FFFFFF"/>
            </a:solidFill>
            <a:prstDash val="solid"/>
            <a:headEnd type="none" len="sm" w="sm"/>
            <a:tailEnd type="none" len="sm" w="sm"/>
          </a:ln>
        </p:spPr>
      </p:sp>
      <p:sp>
        <p:nvSpPr>
          <p:cNvPr name="AutoShape 12" id="12"/>
          <p:cNvSpPr/>
          <p:nvPr/>
        </p:nvSpPr>
        <p:spPr>
          <a:xfrm flipH="true">
            <a:off x="5040422" y="5751248"/>
            <a:ext cx="1394084" cy="0"/>
          </a:xfrm>
          <a:prstGeom prst="line">
            <a:avLst/>
          </a:prstGeom>
          <a:ln cap="flat" w="47625">
            <a:solidFill>
              <a:srgbClr val="FFFFFF"/>
            </a:solidFill>
            <a:prstDash val="solid"/>
            <a:headEnd type="none" len="sm" w="sm"/>
            <a:tailEnd type="none" len="sm" w="sm"/>
          </a:ln>
        </p:spPr>
      </p:sp>
      <p:sp>
        <p:nvSpPr>
          <p:cNvPr name="AutoShape 13" id="13"/>
          <p:cNvSpPr/>
          <p:nvPr/>
        </p:nvSpPr>
        <p:spPr>
          <a:xfrm flipH="true">
            <a:off x="5040422" y="8221621"/>
            <a:ext cx="1394084" cy="0"/>
          </a:xfrm>
          <a:prstGeom prst="line">
            <a:avLst/>
          </a:prstGeom>
          <a:ln cap="flat" w="47625">
            <a:solidFill>
              <a:srgbClr val="FFFFFF"/>
            </a:solidFill>
            <a:prstDash val="solid"/>
            <a:headEnd type="none" len="sm" w="sm"/>
            <a:tailEnd type="none" len="sm" w="sm"/>
          </a:ln>
        </p:spPr>
      </p:sp>
      <p:grpSp>
        <p:nvGrpSpPr>
          <p:cNvPr name="Group 14" id="14"/>
          <p:cNvGrpSpPr/>
          <p:nvPr/>
        </p:nvGrpSpPr>
        <p:grpSpPr>
          <a:xfrm rot="0">
            <a:off x="7598082" y="1028700"/>
            <a:ext cx="9953028" cy="2732169"/>
            <a:chOff x="0" y="0"/>
            <a:chExt cx="2621374" cy="719584"/>
          </a:xfrm>
        </p:grpSpPr>
        <p:sp>
          <p:nvSpPr>
            <p:cNvPr name="Freeform 15" id="15"/>
            <p:cNvSpPr/>
            <p:nvPr/>
          </p:nvSpPr>
          <p:spPr>
            <a:xfrm flipH="false" flipV="false" rot="0">
              <a:off x="0" y="0"/>
              <a:ext cx="2621374" cy="719584"/>
            </a:xfrm>
            <a:custGeom>
              <a:avLst/>
              <a:gdLst/>
              <a:ahLst/>
              <a:cxnLst/>
              <a:rect r="r" b="b" t="t" l="l"/>
              <a:pathLst>
                <a:path h="719584" w="2621374">
                  <a:moveTo>
                    <a:pt x="39670" y="0"/>
                  </a:moveTo>
                  <a:lnTo>
                    <a:pt x="2581704" y="0"/>
                  </a:lnTo>
                  <a:cubicBezTo>
                    <a:pt x="2592225" y="0"/>
                    <a:pt x="2602315" y="4180"/>
                    <a:pt x="2609755" y="11619"/>
                  </a:cubicBezTo>
                  <a:cubicBezTo>
                    <a:pt x="2617194" y="19059"/>
                    <a:pt x="2621374" y="29149"/>
                    <a:pt x="2621374" y="39670"/>
                  </a:cubicBezTo>
                  <a:lnTo>
                    <a:pt x="2621374" y="679913"/>
                  </a:lnTo>
                  <a:cubicBezTo>
                    <a:pt x="2621374" y="690435"/>
                    <a:pt x="2617194" y="700525"/>
                    <a:pt x="2609755" y="707964"/>
                  </a:cubicBezTo>
                  <a:cubicBezTo>
                    <a:pt x="2602315" y="715404"/>
                    <a:pt x="2592225" y="719584"/>
                    <a:pt x="2581704" y="719584"/>
                  </a:cubicBezTo>
                  <a:lnTo>
                    <a:pt x="39670" y="719584"/>
                  </a:lnTo>
                  <a:cubicBezTo>
                    <a:pt x="29149" y="719584"/>
                    <a:pt x="19059" y="715404"/>
                    <a:pt x="11619" y="707964"/>
                  </a:cubicBezTo>
                  <a:cubicBezTo>
                    <a:pt x="4180" y="700525"/>
                    <a:pt x="0" y="690435"/>
                    <a:pt x="0" y="679913"/>
                  </a:cubicBezTo>
                  <a:lnTo>
                    <a:pt x="0" y="39670"/>
                  </a:lnTo>
                  <a:cubicBezTo>
                    <a:pt x="0" y="29149"/>
                    <a:pt x="4180" y="19059"/>
                    <a:pt x="11619" y="11619"/>
                  </a:cubicBezTo>
                  <a:cubicBezTo>
                    <a:pt x="19059" y="4180"/>
                    <a:pt x="29149" y="0"/>
                    <a:pt x="39670" y="0"/>
                  </a:cubicBezTo>
                  <a:close/>
                </a:path>
              </a:pathLst>
            </a:custGeom>
            <a:solidFill>
              <a:srgbClr val="000000">
                <a:alpha val="0"/>
              </a:srgbClr>
            </a:solidFill>
            <a:ln w="133350" cap="rnd">
              <a:solidFill>
                <a:srgbClr val="BABABA">
                  <a:alpha val="15686"/>
                </a:srgbClr>
              </a:solidFill>
              <a:prstDash val="solid"/>
              <a:round/>
            </a:ln>
          </p:spPr>
        </p:sp>
        <p:sp>
          <p:nvSpPr>
            <p:cNvPr name="TextBox 16" id="16"/>
            <p:cNvSpPr txBox="true"/>
            <p:nvPr/>
          </p:nvSpPr>
          <p:spPr>
            <a:xfrm>
              <a:off x="0" y="-19050"/>
              <a:ext cx="2621374" cy="738634"/>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1028700" y="895350"/>
            <a:ext cx="4514255" cy="1193800"/>
          </a:xfrm>
          <a:prstGeom prst="rect">
            <a:avLst/>
          </a:prstGeom>
        </p:spPr>
        <p:txBody>
          <a:bodyPr anchor="t" rtlCol="false" tIns="0" lIns="0" bIns="0" rIns="0">
            <a:spAutoFit/>
          </a:bodyPr>
          <a:lstStyle/>
          <a:p>
            <a:pPr algn="l">
              <a:lnSpc>
                <a:spcPts val="9799"/>
              </a:lnSpc>
            </a:pPr>
            <a:r>
              <a:rPr lang="en-US" sz="6999" b="true">
                <a:solidFill>
                  <a:srgbClr val="FFFFFF"/>
                </a:solidFill>
                <a:latin typeface="Be Vietnam Ultra-Bold"/>
                <a:ea typeface="Be Vietnam Ultra-Bold"/>
                <a:cs typeface="Be Vietnam Ultra-Bold"/>
                <a:sym typeface="Be Vietnam Ultra-Bold"/>
              </a:rPr>
              <a:t>ML Models</a:t>
            </a:r>
          </a:p>
        </p:txBody>
      </p:sp>
      <p:grpSp>
        <p:nvGrpSpPr>
          <p:cNvPr name="Group 18" id="18"/>
          <p:cNvGrpSpPr/>
          <p:nvPr/>
        </p:nvGrpSpPr>
        <p:grpSpPr>
          <a:xfrm rot="0">
            <a:off x="7472731" y="4090866"/>
            <a:ext cx="9971172" cy="2431282"/>
            <a:chOff x="0" y="0"/>
            <a:chExt cx="2626152" cy="640338"/>
          </a:xfrm>
        </p:grpSpPr>
        <p:sp>
          <p:nvSpPr>
            <p:cNvPr name="Freeform 19" id="19"/>
            <p:cNvSpPr/>
            <p:nvPr/>
          </p:nvSpPr>
          <p:spPr>
            <a:xfrm flipH="false" flipV="false" rot="0">
              <a:off x="0" y="0"/>
              <a:ext cx="2626152" cy="640338"/>
            </a:xfrm>
            <a:custGeom>
              <a:avLst/>
              <a:gdLst/>
              <a:ahLst/>
              <a:cxnLst/>
              <a:rect r="r" b="b" t="t" l="l"/>
              <a:pathLst>
                <a:path h="640338" w="2626152">
                  <a:moveTo>
                    <a:pt x="39598" y="0"/>
                  </a:moveTo>
                  <a:lnTo>
                    <a:pt x="2586555" y="0"/>
                  </a:lnTo>
                  <a:cubicBezTo>
                    <a:pt x="2597057" y="0"/>
                    <a:pt x="2607128" y="4172"/>
                    <a:pt x="2614555" y="11598"/>
                  </a:cubicBezTo>
                  <a:cubicBezTo>
                    <a:pt x="2621981" y="19024"/>
                    <a:pt x="2626152" y="29096"/>
                    <a:pt x="2626152" y="39598"/>
                  </a:cubicBezTo>
                  <a:lnTo>
                    <a:pt x="2626152" y="600740"/>
                  </a:lnTo>
                  <a:cubicBezTo>
                    <a:pt x="2626152" y="611242"/>
                    <a:pt x="2621981" y="621314"/>
                    <a:pt x="2614555" y="628740"/>
                  </a:cubicBezTo>
                  <a:cubicBezTo>
                    <a:pt x="2607128" y="636166"/>
                    <a:pt x="2597057" y="640338"/>
                    <a:pt x="2586555" y="640338"/>
                  </a:cubicBezTo>
                  <a:lnTo>
                    <a:pt x="39598" y="640338"/>
                  </a:lnTo>
                  <a:cubicBezTo>
                    <a:pt x="29096" y="640338"/>
                    <a:pt x="19024" y="636166"/>
                    <a:pt x="11598" y="628740"/>
                  </a:cubicBezTo>
                  <a:cubicBezTo>
                    <a:pt x="4172" y="621314"/>
                    <a:pt x="0" y="611242"/>
                    <a:pt x="0" y="600740"/>
                  </a:cubicBezTo>
                  <a:lnTo>
                    <a:pt x="0" y="39598"/>
                  </a:lnTo>
                  <a:cubicBezTo>
                    <a:pt x="0" y="29096"/>
                    <a:pt x="4172" y="19024"/>
                    <a:pt x="11598" y="11598"/>
                  </a:cubicBezTo>
                  <a:cubicBezTo>
                    <a:pt x="19024" y="4172"/>
                    <a:pt x="29096" y="0"/>
                    <a:pt x="39598" y="0"/>
                  </a:cubicBezTo>
                  <a:close/>
                </a:path>
              </a:pathLst>
            </a:custGeom>
            <a:solidFill>
              <a:srgbClr val="000000">
                <a:alpha val="0"/>
              </a:srgbClr>
            </a:solidFill>
            <a:ln w="133350" cap="rnd">
              <a:solidFill>
                <a:srgbClr val="BABABA">
                  <a:alpha val="15686"/>
                </a:srgbClr>
              </a:solidFill>
              <a:prstDash val="solid"/>
              <a:round/>
            </a:ln>
          </p:spPr>
        </p:sp>
        <p:sp>
          <p:nvSpPr>
            <p:cNvPr name="TextBox 20" id="20"/>
            <p:cNvSpPr txBox="true"/>
            <p:nvPr/>
          </p:nvSpPr>
          <p:spPr>
            <a:xfrm>
              <a:off x="0" y="-19050"/>
              <a:ext cx="2626152" cy="659388"/>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8042403" y="4379790"/>
            <a:ext cx="9064385" cy="1748659"/>
          </a:xfrm>
          <a:prstGeom prst="rect">
            <a:avLst/>
          </a:prstGeom>
        </p:spPr>
        <p:txBody>
          <a:bodyPr anchor="t" rtlCol="false" tIns="0" lIns="0" bIns="0" rIns="0">
            <a:spAutoFit/>
          </a:bodyPr>
          <a:lstStyle/>
          <a:p>
            <a:pPr algn="ctr">
              <a:lnSpc>
                <a:spcPts val="7025"/>
              </a:lnSpc>
            </a:pPr>
            <a:r>
              <a:rPr lang="en-US" sz="5018">
                <a:solidFill>
                  <a:srgbClr val="FFFFFF"/>
                </a:solidFill>
                <a:latin typeface="IBM Plex Sans"/>
                <a:ea typeface="IBM Plex Sans"/>
                <a:cs typeface="IBM Plex Sans"/>
                <a:sym typeface="IBM Plex Sans"/>
              </a:rPr>
              <a:t>Captures  sequential dependencies in ECG signals</a:t>
            </a:r>
          </a:p>
        </p:txBody>
      </p:sp>
      <p:grpSp>
        <p:nvGrpSpPr>
          <p:cNvPr name="Group 22" id="22"/>
          <p:cNvGrpSpPr/>
          <p:nvPr/>
        </p:nvGrpSpPr>
        <p:grpSpPr>
          <a:xfrm rot="0">
            <a:off x="7490875" y="6855523"/>
            <a:ext cx="10167441" cy="2402777"/>
            <a:chOff x="0" y="0"/>
            <a:chExt cx="2677845" cy="632830"/>
          </a:xfrm>
        </p:grpSpPr>
        <p:sp>
          <p:nvSpPr>
            <p:cNvPr name="Freeform 23" id="23"/>
            <p:cNvSpPr/>
            <p:nvPr/>
          </p:nvSpPr>
          <p:spPr>
            <a:xfrm flipH="false" flipV="false" rot="0">
              <a:off x="0" y="0"/>
              <a:ext cx="2677845" cy="632830"/>
            </a:xfrm>
            <a:custGeom>
              <a:avLst/>
              <a:gdLst/>
              <a:ahLst/>
              <a:cxnLst/>
              <a:rect r="r" b="b" t="t" l="l"/>
              <a:pathLst>
                <a:path h="632830" w="2677845">
                  <a:moveTo>
                    <a:pt x="38834" y="0"/>
                  </a:moveTo>
                  <a:lnTo>
                    <a:pt x="2639011" y="0"/>
                  </a:lnTo>
                  <a:cubicBezTo>
                    <a:pt x="2660458" y="0"/>
                    <a:pt x="2677845" y="17386"/>
                    <a:pt x="2677845" y="38834"/>
                  </a:cubicBezTo>
                  <a:lnTo>
                    <a:pt x="2677845" y="593997"/>
                  </a:lnTo>
                  <a:cubicBezTo>
                    <a:pt x="2677845" y="615444"/>
                    <a:pt x="2660458" y="632830"/>
                    <a:pt x="2639011" y="632830"/>
                  </a:cubicBezTo>
                  <a:lnTo>
                    <a:pt x="38834" y="632830"/>
                  </a:lnTo>
                  <a:cubicBezTo>
                    <a:pt x="17386" y="632830"/>
                    <a:pt x="0" y="615444"/>
                    <a:pt x="0" y="593997"/>
                  </a:cubicBezTo>
                  <a:lnTo>
                    <a:pt x="0" y="38834"/>
                  </a:lnTo>
                  <a:cubicBezTo>
                    <a:pt x="0" y="17386"/>
                    <a:pt x="17386" y="0"/>
                    <a:pt x="38834" y="0"/>
                  </a:cubicBezTo>
                  <a:close/>
                </a:path>
              </a:pathLst>
            </a:custGeom>
            <a:solidFill>
              <a:srgbClr val="000000">
                <a:alpha val="0"/>
              </a:srgbClr>
            </a:solidFill>
            <a:ln w="133350" cap="rnd">
              <a:solidFill>
                <a:srgbClr val="BABABA">
                  <a:alpha val="15686"/>
                </a:srgbClr>
              </a:solidFill>
              <a:prstDash val="solid"/>
              <a:round/>
            </a:ln>
          </p:spPr>
        </p:sp>
        <p:sp>
          <p:nvSpPr>
            <p:cNvPr name="TextBox 24" id="24"/>
            <p:cNvSpPr txBox="true"/>
            <p:nvPr/>
          </p:nvSpPr>
          <p:spPr>
            <a:xfrm>
              <a:off x="0" y="-19050"/>
              <a:ext cx="2677845" cy="651880"/>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8042403" y="7051825"/>
            <a:ext cx="9064385" cy="2035617"/>
          </a:xfrm>
          <a:prstGeom prst="rect">
            <a:avLst/>
          </a:prstGeom>
        </p:spPr>
        <p:txBody>
          <a:bodyPr anchor="t" rtlCol="false" tIns="0" lIns="0" bIns="0" rIns="0">
            <a:spAutoFit/>
          </a:bodyPr>
          <a:lstStyle/>
          <a:p>
            <a:pPr algn="ctr">
              <a:lnSpc>
                <a:spcPts val="5441"/>
              </a:lnSpc>
            </a:pPr>
            <a:r>
              <a:rPr lang="en-US" sz="3887">
                <a:solidFill>
                  <a:srgbClr val="FFFFFF"/>
                </a:solidFill>
                <a:latin typeface="IBM Plex Sans"/>
                <a:ea typeface="IBM Plex Sans"/>
                <a:cs typeface="IBM Plex Sans"/>
                <a:sym typeface="IBM Plex Sans"/>
              </a:rPr>
              <a:t>Evaluates how well simple statistical assumptions perform on the cleaned ECG features</a:t>
            </a:r>
          </a:p>
        </p:txBody>
      </p:sp>
      <p:sp>
        <p:nvSpPr>
          <p:cNvPr name="TextBox 26" id="26"/>
          <p:cNvSpPr txBox="true"/>
          <p:nvPr/>
        </p:nvSpPr>
        <p:spPr>
          <a:xfrm rot="0">
            <a:off x="8042403" y="1295909"/>
            <a:ext cx="9064385" cy="2121552"/>
          </a:xfrm>
          <a:prstGeom prst="rect">
            <a:avLst/>
          </a:prstGeom>
        </p:spPr>
        <p:txBody>
          <a:bodyPr anchor="t" rtlCol="false" tIns="0" lIns="0" bIns="0" rIns="0">
            <a:spAutoFit/>
          </a:bodyPr>
          <a:lstStyle/>
          <a:p>
            <a:pPr algn="ctr">
              <a:lnSpc>
                <a:spcPts val="5680"/>
              </a:lnSpc>
            </a:pPr>
            <a:r>
              <a:rPr lang="en-US" sz="4057">
                <a:solidFill>
                  <a:srgbClr val="FFFFFF"/>
                </a:solidFill>
                <a:latin typeface="IBM Plex Sans"/>
                <a:ea typeface="IBM Plex Sans"/>
                <a:cs typeface="IBM Plex Sans"/>
                <a:sym typeface="IBM Plex Sans"/>
              </a:rPr>
              <a:t>Trained to learn spatial patterns in the ECG signals, serving as a strong baseline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11008459" y="238003"/>
            <a:ext cx="3183678" cy="31836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55930" y="0"/>
                  </a:moveTo>
                  <a:lnTo>
                    <a:pt x="756870" y="0"/>
                  </a:lnTo>
                  <a:cubicBezTo>
                    <a:pt x="771703" y="0"/>
                    <a:pt x="785929" y="5893"/>
                    <a:pt x="796418" y="16382"/>
                  </a:cubicBezTo>
                  <a:cubicBezTo>
                    <a:pt x="806907" y="26871"/>
                    <a:pt x="812800" y="41097"/>
                    <a:pt x="812800" y="55930"/>
                  </a:cubicBezTo>
                  <a:lnTo>
                    <a:pt x="812800" y="756870"/>
                  </a:lnTo>
                  <a:cubicBezTo>
                    <a:pt x="812800" y="771703"/>
                    <a:pt x="806907" y="785929"/>
                    <a:pt x="796418" y="796418"/>
                  </a:cubicBezTo>
                  <a:cubicBezTo>
                    <a:pt x="785929" y="806907"/>
                    <a:pt x="771703" y="812800"/>
                    <a:pt x="756870" y="812800"/>
                  </a:cubicBezTo>
                  <a:lnTo>
                    <a:pt x="55930" y="812800"/>
                  </a:lnTo>
                  <a:cubicBezTo>
                    <a:pt x="41097" y="812800"/>
                    <a:pt x="26871" y="806907"/>
                    <a:pt x="16382" y="796418"/>
                  </a:cubicBezTo>
                  <a:cubicBezTo>
                    <a:pt x="5893" y="785929"/>
                    <a:pt x="0" y="771703"/>
                    <a:pt x="0" y="756870"/>
                  </a:cubicBezTo>
                  <a:lnTo>
                    <a:pt x="0" y="55930"/>
                  </a:lnTo>
                  <a:cubicBezTo>
                    <a:pt x="0" y="41097"/>
                    <a:pt x="5893" y="26871"/>
                    <a:pt x="16382" y="16382"/>
                  </a:cubicBezTo>
                  <a:cubicBezTo>
                    <a:pt x="26871" y="5893"/>
                    <a:pt x="41097" y="0"/>
                    <a:pt x="55930" y="0"/>
                  </a:cubicBezTo>
                  <a:close/>
                </a:path>
              </a:pathLst>
            </a:custGeom>
            <a:blipFill>
              <a:blip r:embed="rId2"/>
              <a:stretch>
                <a:fillRect l="-6468" t="0" r="-6468" b="0"/>
              </a:stretch>
            </a:blipFill>
          </p:spPr>
        </p:sp>
      </p:grpSp>
      <p:grpSp>
        <p:nvGrpSpPr>
          <p:cNvPr name="Group 4" id="4"/>
          <p:cNvGrpSpPr/>
          <p:nvPr/>
        </p:nvGrpSpPr>
        <p:grpSpPr>
          <a:xfrm rot="0">
            <a:off x="14009510" y="3421681"/>
            <a:ext cx="3249790" cy="324979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54793" y="0"/>
                  </a:moveTo>
                  <a:lnTo>
                    <a:pt x="758008" y="0"/>
                  </a:lnTo>
                  <a:cubicBezTo>
                    <a:pt x="788269" y="0"/>
                    <a:pt x="812800" y="24531"/>
                    <a:pt x="812800" y="54793"/>
                  </a:cubicBezTo>
                  <a:lnTo>
                    <a:pt x="812800" y="758008"/>
                  </a:lnTo>
                  <a:cubicBezTo>
                    <a:pt x="812800" y="788269"/>
                    <a:pt x="788269" y="812800"/>
                    <a:pt x="758008" y="812800"/>
                  </a:cubicBezTo>
                  <a:lnTo>
                    <a:pt x="54793" y="812800"/>
                  </a:lnTo>
                  <a:cubicBezTo>
                    <a:pt x="24531" y="812800"/>
                    <a:pt x="0" y="788269"/>
                    <a:pt x="0" y="758008"/>
                  </a:cubicBezTo>
                  <a:lnTo>
                    <a:pt x="0" y="54793"/>
                  </a:lnTo>
                  <a:cubicBezTo>
                    <a:pt x="0" y="24531"/>
                    <a:pt x="24531" y="0"/>
                    <a:pt x="54793" y="0"/>
                  </a:cubicBezTo>
                  <a:close/>
                </a:path>
              </a:pathLst>
            </a:custGeom>
            <a:blipFill>
              <a:blip r:embed="rId3"/>
              <a:stretch>
                <a:fillRect l="-18990" t="0" r="-18990" b="0"/>
              </a:stretch>
            </a:blipFill>
          </p:spPr>
        </p:sp>
      </p:grpSp>
      <p:sp>
        <p:nvSpPr>
          <p:cNvPr name="TextBox 6" id="6"/>
          <p:cNvSpPr txBox="true"/>
          <p:nvPr/>
        </p:nvSpPr>
        <p:spPr>
          <a:xfrm rot="0">
            <a:off x="1028700" y="895350"/>
            <a:ext cx="5380062" cy="1193800"/>
          </a:xfrm>
          <a:prstGeom prst="rect">
            <a:avLst/>
          </a:prstGeom>
        </p:spPr>
        <p:txBody>
          <a:bodyPr anchor="t" rtlCol="false" tIns="0" lIns="0" bIns="0" rIns="0">
            <a:spAutoFit/>
          </a:bodyPr>
          <a:lstStyle/>
          <a:p>
            <a:pPr algn="l">
              <a:lnSpc>
                <a:spcPts val="9799"/>
              </a:lnSpc>
            </a:pPr>
            <a:r>
              <a:rPr lang="en-US" sz="6999" b="true">
                <a:solidFill>
                  <a:srgbClr val="FFFFFF"/>
                </a:solidFill>
                <a:latin typeface="Be Vietnam Ultra-Bold"/>
                <a:ea typeface="Be Vietnam Ultra-Bold"/>
                <a:cs typeface="Be Vietnam Ultra-Bold"/>
                <a:sym typeface="Be Vietnam Ultra-Bold"/>
              </a:rPr>
              <a:t>Experiments</a:t>
            </a:r>
          </a:p>
        </p:txBody>
      </p:sp>
      <p:sp>
        <p:nvSpPr>
          <p:cNvPr name="TextBox 7" id="7"/>
          <p:cNvSpPr txBox="true"/>
          <p:nvPr/>
        </p:nvSpPr>
        <p:spPr>
          <a:xfrm rot="0">
            <a:off x="1028700" y="2406099"/>
            <a:ext cx="8657528" cy="7381489"/>
          </a:xfrm>
          <a:prstGeom prst="rect">
            <a:avLst/>
          </a:prstGeom>
        </p:spPr>
        <p:txBody>
          <a:bodyPr anchor="t" rtlCol="false" tIns="0" lIns="0" bIns="0" rIns="0">
            <a:spAutoFit/>
          </a:bodyPr>
          <a:lstStyle/>
          <a:p>
            <a:pPr algn="l" marL="647468" indent="-323734" lvl="1">
              <a:lnSpc>
                <a:spcPts val="4198"/>
              </a:lnSpc>
              <a:buFont typeface="Arial"/>
              <a:buChar char="•"/>
            </a:pPr>
            <a:r>
              <a:rPr lang="en-US" sz="2998">
                <a:solidFill>
                  <a:srgbClr val="FFFFFF"/>
                </a:solidFill>
                <a:latin typeface="IBM Plex Sans"/>
                <a:ea typeface="IBM Plex Sans"/>
                <a:cs typeface="IBM Plex Sans"/>
                <a:sym typeface="IBM Plex Sans"/>
              </a:rPr>
              <a:t>Experiments focused on comparison between baseline (Naive Bayes) and deep learning models</a:t>
            </a:r>
          </a:p>
          <a:p>
            <a:pPr algn="l" marL="1294935" indent="-431645" lvl="2">
              <a:lnSpc>
                <a:spcPts val="4198"/>
              </a:lnSpc>
              <a:buFont typeface="Arial"/>
              <a:buChar char="⚬"/>
            </a:pPr>
            <a:r>
              <a:rPr lang="en-US" sz="2998">
                <a:solidFill>
                  <a:srgbClr val="FFFFFF"/>
                </a:solidFill>
                <a:latin typeface="IBM Plex Sans"/>
                <a:ea typeface="IBM Plex Sans"/>
                <a:cs typeface="IBM Plex Sans"/>
                <a:sym typeface="IBM Plex Sans"/>
              </a:rPr>
              <a:t>CNN managed to improve upon both accuracy and recall</a:t>
            </a:r>
          </a:p>
          <a:p>
            <a:pPr algn="l" marL="1294935" indent="-431645" lvl="2">
              <a:lnSpc>
                <a:spcPts val="4198"/>
              </a:lnSpc>
              <a:buFont typeface="Arial"/>
              <a:buChar char="⚬"/>
            </a:pPr>
            <a:r>
              <a:rPr lang="en-US" sz="2998">
                <a:solidFill>
                  <a:srgbClr val="FFFFFF"/>
                </a:solidFill>
                <a:latin typeface="IBM Plex Sans"/>
                <a:ea typeface="IBM Plex Sans"/>
                <a:cs typeface="IBM Plex Sans"/>
                <a:sym typeface="IBM Plex Sans"/>
              </a:rPr>
              <a:t>RNN improved upon accuracy, but struggled with recall</a:t>
            </a:r>
          </a:p>
          <a:p>
            <a:pPr algn="l" marL="647468" indent="-323734" lvl="1">
              <a:lnSpc>
                <a:spcPts val="4198"/>
              </a:lnSpc>
              <a:buFont typeface="Arial"/>
              <a:buChar char="•"/>
            </a:pPr>
            <a:r>
              <a:rPr lang="en-US" sz="2998">
                <a:solidFill>
                  <a:srgbClr val="FFFFFF"/>
                </a:solidFill>
                <a:latin typeface="IBM Plex Sans"/>
                <a:ea typeface="IBM Plex Sans"/>
                <a:cs typeface="IBM Plex Sans"/>
                <a:sym typeface="IBM Plex Sans"/>
              </a:rPr>
              <a:t>Key findings:</a:t>
            </a:r>
          </a:p>
          <a:p>
            <a:pPr algn="l" marL="1294935" indent="-431645" lvl="2">
              <a:lnSpc>
                <a:spcPts val="4198"/>
              </a:lnSpc>
              <a:buFont typeface="Arial"/>
              <a:buChar char="⚬"/>
            </a:pPr>
            <a:r>
              <a:rPr lang="en-US" sz="2998">
                <a:solidFill>
                  <a:srgbClr val="FFFFFF"/>
                </a:solidFill>
                <a:latin typeface="IBM Plex Sans"/>
                <a:ea typeface="IBM Plex Sans"/>
                <a:cs typeface="IBM Plex Sans"/>
                <a:sym typeface="IBM Plex Sans"/>
              </a:rPr>
              <a:t>CNN outperformed both the Naive Bayes model and the RNN</a:t>
            </a:r>
          </a:p>
          <a:p>
            <a:pPr algn="l" marL="1294935" indent="-431645" lvl="2">
              <a:lnSpc>
                <a:spcPts val="4198"/>
              </a:lnSpc>
              <a:buFont typeface="Arial"/>
              <a:buChar char="⚬"/>
            </a:pPr>
            <a:r>
              <a:rPr lang="en-US" sz="2998">
                <a:solidFill>
                  <a:srgbClr val="FFFFFF"/>
                </a:solidFill>
                <a:latin typeface="IBM Plex Sans"/>
                <a:ea typeface="IBM Plex Sans"/>
                <a:cs typeface="IBM Plex Sans"/>
                <a:sym typeface="IBM Plex Sans"/>
              </a:rPr>
              <a:t>Both the RNN and Naive Bayes model performed well with the majority class, but struggled when it came to minority classes</a:t>
            </a:r>
          </a:p>
          <a:p>
            <a:pPr algn="l">
              <a:lnSpc>
                <a:spcPts val="4198"/>
              </a:lnSpc>
            </a:pPr>
          </a:p>
        </p:txBody>
      </p:sp>
      <p:grpSp>
        <p:nvGrpSpPr>
          <p:cNvPr name="Group 8" id="8"/>
          <p:cNvGrpSpPr/>
          <p:nvPr/>
        </p:nvGrpSpPr>
        <p:grpSpPr>
          <a:xfrm rot="0">
            <a:off x="10942347" y="6671472"/>
            <a:ext cx="3249790" cy="32497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54793" y="0"/>
                  </a:moveTo>
                  <a:lnTo>
                    <a:pt x="758008" y="0"/>
                  </a:lnTo>
                  <a:cubicBezTo>
                    <a:pt x="788269" y="0"/>
                    <a:pt x="812800" y="24531"/>
                    <a:pt x="812800" y="54793"/>
                  </a:cubicBezTo>
                  <a:lnTo>
                    <a:pt x="812800" y="758008"/>
                  </a:lnTo>
                  <a:cubicBezTo>
                    <a:pt x="812800" y="788269"/>
                    <a:pt x="788269" y="812800"/>
                    <a:pt x="758008" y="812800"/>
                  </a:cubicBezTo>
                  <a:lnTo>
                    <a:pt x="54793" y="812800"/>
                  </a:lnTo>
                  <a:cubicBezTo>
                    <a:pt x="24531" y="812800"/>
                    <a:pt x="0" y="788269"/>
                    <a:pt x="0" y="758008"/>
                  </a:cubicBezTo>
                  <a:lnTo>
                    <a:pt x="0" y="54793"/>
                  </a:lnTo>
                  <a:cubicBezTo>
                    <a:pt x="0" y="24531"/>
                    <a:pt x="24531" y="0"/>
                    <a:pt x="54793" y="0"/>
                  </a:cubicBezTo>
                  <a:close/>
                </a:path>
              </a:pathLst>
            </a:custGeom>
            <a:blipFill>
              <a:blip r:embed="rId4"/>
              <a:stretch>
                <a:fillRect l="-7722" t="0" r="-7722" b="0"/>
              </a:stretch>
            </a:blipFill>
          </p:spPr>
        </p:sp>
      </p:grpSp>
      <p:grpSp>
        <p:nvGrpSpPr>
          <p:cNvPr name="Group 10" id="10"/>
          <p:cNvGrpSpPr/>
          <p:nvPr/>
        </p:nvGrpSpPr>
        <p:grpSpPr>
          <a:xfrm rot="0">
            <a:off x="14192138" y="1019751"/>
            <a:ext cx="3533226" cy="1201082"/>
            <a:chOff x="0" y="0"/>
            <a:chExt cx="4710968" cy="1601443"/>
          </a:xfrm>
        </p:grpSpPr>
        <p:sp>
          <p:nvSpPr>
            <p:cNvPr name="TextBox 11" id="11"/>
            <p:cNvSpPr txBox="true"/>
            <p:nvPr/>
          </p:nvSpPr>
          <p:spPr>
            <a:xfrm rot="0">
              <a:off x="0" y="-19050"/>
              <a:ext cx="4710968" cy="464397"/>
            </a:xfrm>
            <a:prstGeom prst="rect">
              <a:avLst/>
            </a:prstGeom>
          </p:spPr>
          <p:txBody>
            <a:bodyPr anchor="t" rtlCol="false" tIns="0" lIns="0" bIns="0" rIns="0">
              <a:spAutoFit/>
            </a:bodyPr>
            <a:lstStyle/>
            <a:p>
              <a:pPr algn="r"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4</a:t>
              </a:r>
            </a:p>
          </p:txBody>
        </p:sp>
        <p:sp>
          <p:nvSpPr>
            <p:cNvPr name="TextBox 12" id="12"/>
            <p:cNvSpPr txBox="true"/>
            <p:nvPr/>
          </p:nvSpPr>
          <p:spPr>
            <a:xfrm rot="0">
              <a:off x="0" y="517498"/>
              <a:ext cx="4710968" cy="10839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ea typeface="IBM Plex Sans"/>
                  <a:cs typeface="IBM Plex Sans"/>
                  <a:sym typeface="IBM Plex Sans"/>
                </a:rPr>
                <a:t>Confusion matrix for Naive Bayes model</a:t>
              </a:r>
            </a:p>
          </p:txBody>
        </p:sp>
      </p:grpSp>
      <p:grpSp>
        <p:nvGrpSpPr>
          <p:cNvPr name="Group 13" id="13"/>
          <p:cNvGrpSpPr/>
          <p:nvPr/>
        </p:nvGrpSpPr>
        <p:grpSpPr>
          <a:xfrm rot="0">
            <a:off x="10476284" y="3997964"/>
            <a:ext cx="3533226" cy="781982"/>
            <a:chOff x="0" y="0"/>
            <a:chExt cx="4710968" cy="1042643"/>
          </a:xfrm>
        </p:grpSpPr>
        <p:sp>
          <p:nvSpPr>
            <p:cNvPr name="TextBox 14" id="14"/>
            <p:cNvSpPr txBox="true"/>
            <p:nvPr/>
          </p:nvSpPr>
          <p:spPr>
            <a:xfrm rot="0">
              <a:off x="0" y="-19050"/>
              <a:ext cx="4710968"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5</a:t>
              </a:r>
            </a:p>
          </p:txBody>
        </p:sp>
        <p:sp>
          <p:nvSpPr>
            <p:cNvPr name="TextBox 15" id="15"/>
            <p:cNvSpPr txBox="true"/>
            <p:nvPr/>
          </p:nvSpPr>
          <p:spPr>
            <a:xfrm rot="0">
              <a:off x="0" y="517498"/>
              <a:ext cx="4710968" cy="5251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Confusion matrix for CNN</a:t>
              </a:r>
            </a:p>
          </p:txBody>
        </p:sp>
      </p:grpSp>
      <p:grpSp>
        <p:nvGrpSpPr>
          <p:cNvPr name="Group 16" id="16"/>
          <p:cNvGrpSpPr/>
          <p:nvPr/>
        </p:nvGrpSpPr>
        <p:grpSpPr>
          <a:xfrm rot="0">
            <a:off x="14192138" y="7277114"/>
            <a:ext cx="3533226" cy="781982"/>
            <a:chOff x="0" y="0"/>
            <a:chExt cx="4710968" cy="1042643"/>
          </a:xfrm>
        </p:grpSpPr>
        <p:sp>
          <p:nvSpPr>
            <p:cNvPr name="TextBox 17" id="17"/>
            <p:cNvSpPr txBox="true"/>
            <p:nvPr/>
          </p:nvSpPr>
          <p:spPr>
            <a:xfrm rot="0">
              <a:off x="0" y="-19050"/>
              <a:ext cx="4710968" cy="464397"/>
            </a:xfrm>
            <a:prstGeom prst="rect">
              <a:avLst/>
            </a:prstGeom>
          </p:spPr>
          <p:txBody>
            <a:bodyPr anchor="t" rtlCol="false" tIns="0" lIns="0" bIns="0" rIns="0">
              <a:spAutoFit/>
            </a:bodyPr>
            <a:lstStyle/>
            <a:p>
              <a:pPr algn="r"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IMAGE 6</a:t>
              </a:r>
            </a:p>
          </p:txBody>
        </p:sp>
        <p:sp>
          <p:nvSpPr>
            <p:cNvPr name="TextBox 18" id="18"/>
            <p:cNvSpPr txBox="true"/>
            <p:nvPr/>
          </p:nvSpPr>
          <p:spPr>
            <a:xfrm rot="0">
              <a:off x="0" y="517498"/>
              <a:ext cx="4710968" cy="5251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ea typeface="IBM Plex Sans"/>
                  <a:cs typeface="IBM Plex Sans"/>
                  <a:sym typeface="IBM Plex Sans"/>
                </a:rPr>
                <a:t>Confusion matrix RNN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8043416" cy="1193800"/>
          </a:xfrm>
          <a:prstGeom prst="rect">
            <a:avLst/>
          </a:prstGeom>
        </p:spPr>
        <p:txBody>
          <a:bodyPr anchor="t" rtlCol="false" tIns="0" lIns="0" bIns="0" rIns="0">
            <a:spAutoFit/>
          </a:bodyPr>
          <a:lstStyle/>
          <a:p>
            <a:pPr algn="l">
              <a:lnSpc>
                <a:spcPts val="9799"/>
              </a:lnSpc>
            </a:pPr>
            <a:r>
              <a:rPr lang="en-US" sz="6999" b="true">
                <a:solidFill>
                  <a:srgbClr val="FFFFFF"/>
                </a:solidFill>
                <a:latin typeface="Be Vietnam Ultra-Bold"/>
                <a:ea typeface="Be Vietnam Ultra-Bold"/>
                <a:cs typeface="Be Vietnam Ultra-Bold"/>
                <a:sym typeface="Be Vietnam Ultra-Bold"/>
              </a:rPr>
              <a:t>Evaluation Metrics</a:t>
            </a:r>
          </a:p>
        </p:txBody>
      </p:sp>
      <p:sp>
        <p:nvSpPr>
          <p:cNvPr name="TextBox 3" id="3"/>
          <p:cNvSpPr txBox="true"/>
          <p:nvPr/>
        </p:nvSpPr>
        <p:spPr>
          <a:xfrm rot="0">
            <a:off x="1028700" y="2022475"/>
            <a:ext cx="16230600" cy="53809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IBM Plex Sans"/>
                <a:ea typeface="IBM Plex Sans"/>
                <a:cs typeface="IBM Plex Sans"/>
                <a:sym typeface="IBM Plex Sans"/>
              </a:rPr>
              <a:t>Our main criteria for success were to have an accuracy and recall greater than 80 percent. Additionally, we sought to have AUC scores above 0.8, with an ideal being above 0.9. In practice our results were:</a:t>
            </a:r>
          </a:p>
          <a:p>
            <a:pPr algn="l" marL="1468119" indent="-489373" lvl="2">
              <a:lnSpc>
                <a:spcPts val="4759"/>
              </a:lnSpc>
              <a:buFont typeface="Arial"/>
              <a:buChar char="⚬"/>
            </a:pPr>
            <a:r>
              <a:rPr lang="en-US" sz="3399">
                <a:solidFill>
                  <a:srgbClr val="FFFFFF"/>
                </a:solidFill>
                <a:latin typeface="IBM Plex Sans"/>
                <a:ea typeface="IBM Plex Sans"/>
                <a:cs typeface="IBM Plex Sans"/>
                <a:sym typeface="IBM Plex Sans"/>
              </a:rPr>
              <a:t>CNN (macro) - Test Accuracy: 91%; Recall: 89%; AUC (average): 0.99</a:t>
            </a:r>
          </a:p>
          <a:p>
            <a:pPr algn="l" marL="1468119" indent="-489373" lvl="2">
              <a:lnSpc>
                <a:spcPts val="4759"/>
              </a:lnSpc>
              <a:buFont typeface="Arial"/>
              <a:buChar char="⚬"/>
            </a:pPr>
            <a:r>
              <a:rPr lang="en-US" sz="3399">
                <a:solidFill>
                  <a:srgbClr val="FFFFFF"/>
                </a:solidFill>
                <a:latin typeface="IBM Plex Sans"/>
                <a:ea typeface="IBM Plex Sans"/>
                <a:cs typeface="IBM Plex Sans"/>
                <a:sym typeface="IBM Plex Sans"/>
              </a:rPr>
              <a:t>RNN (macro) - Test Accuracy: 79%; Recall: 28%</a:t>
            </a:r>
          </a:p>
          <a:p>
            <a:pPr algn="l" marL="1468119" indent="-489373" lvl="2">
              <a:lnSpc>
                <a:spcPts val="4759"/>
              </a:lnSpc>
              <a:buFont typeface="Arial"/>
              <a:buChar char="⚬"/>
            </a:pPr>
            <a:r>
              <a:rPr lang="en-US" sz="3399">
                <a:solidFill>
                  <a:srgbClr val="FFFFFF"/>
                </a:solidFill>
                <a:latin typeface="IBM Plex Sans"/>
                <a:ea typeface="IBM Plex Sans"/>
                <a:cs typeface="IBM Plex Sans"/>
                <a:sym typeface="IBM Plex Sans"/>
              </a:rPr>
              <a:t>Naive Bayes (macro) - Test Accuracy: 24%; Recall: 51%</a:t>
            </a:r>
          </a:p>
          <a:p>
            <a:pPr algn="l" marL="734059" indent="-367030" lvl="1">
              <a:lnSpc>
                <a:spcPts val="4759"/>
              </a:lnSpc>
              <a:buFont typeface="Arial"/>
              <a:buChar char="•"/>
            </a:pPr>
            <a:r>
              <a:rPr lang="en-US" sz="3399">
                <a:solidFill>
                  <a:srgbClr val="FFFFFF"/>
                </a:solidFill>
                <a:latin typeface="IBM Plex Sans"/>
                <a:ea typeface="IBM Plex Sans"/>
                <a:cs typeface="IBM Plex Sans"/>
                <a:sym typeface="IBM Plex Sans"/>
              </a:rPr>
              <a:t>Based on the results from our current models, we have successfully hit our success criteria with our CNN model, but our RNN model could use further refinement in upcoming weeks</a:t>
            </a:r>
          </a:p>
        </p:txBody>
      </p:sp>
      <p:sp>
        <p:nvSpPr>
          <p:cNvPr name="Freeform 4" id="4"/>
          <p:cNvSpPr/>
          <p:nvPr/>
        </p:nvSpPr>
        <p:spPr>
          <a:xfrm flipH="false" flipV="false" rot="-1889736">
            <a:off x="9381868" y="7194694"/>
            <a:ext cx="11406865" cy="4127211"/>
          </a:xfrm>
          <a:custGeom>
            <a:avLst/>
            <a:gdLst/>
            <a:ahLst/>
            <a:cxnLst/>
            <a:rect r="r" b="b" t="t" l="l"/>
            <a:pathLst>
              <a:path h="4127211" w="11406865">
                <a:moveTo>
                  <a:pt x="0" y="0"/>
                </a:moveTo>
                <a:lnTo>
                  <a:pt x="11406865" y="0"/>
                </a:lnTo>
                <a:lnTo>
                  <a:pt x="11406865" y="4127212"/>
                </a:lnTo>
                <a:lnTo>
                  <a:pt x="0" y="4127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5986967" y="2603697"/>
            <a:ext cx="2464054" cy="1002783"/>
            <a:chOff x="0" y="0"/>
            <a:chExt cx="989506" cy="402694"/>
          </a:xfrm>
        </p:grpSpPr>
        <p:sp>
          <p:nvSpPr>
            <p:cNvPr name="Freeform 3" id="3"/>
            <p:cNvSpPr/>
            <p:nvPr/>
          </p:nvSpPr>
          <p:spPr>
            <a:xfrm flipH="false" flipV="false" rot="0">
              <a:off x="0" y="0"/>
              <a:ext cx="989506" cy="402694"/>
            </a:xfrm>
            <a:custGeom>
              <a:avLst/>
              <a:gdLst/>
              <a:ahLst/>
              <a:cxnLst/>
              <a:rect r="r" b="b" t="t" l="l"/>
              <a:pathLst>
                <a:path h="402694" w="989506">
                  <a:moveTo>
                    <a:pt x="125678" y="0"/>
                  </a:moveTo>
                  <a:lnTo>
                    <a:pt x="863828" y="0"/>
                  </a:lnTo>
                  <a:cubicBezTo>
                    <a:pt x="933238" y="0"/>
                    <a:pt x="989506" y="56268"/>
                    <a:pt x="989506" y="125678"/>
                  </a:cubicBezTo>
                  <a:lnTo>
                    <a:pt x="989506" y="277016"/>
                  </a:lnTo>
                  <a:cubicBezTo>
                    <a:pt x="989506" y="346426"/>
                    <a:pt x="933238" y="402694"/>
                    <a:pt x="863828" y="402694"/>
                  </a:cubicBezTo>
                  <a:lnTo>
                    <a:pt x="125678" y="402694"/>
                  </a:lnTo>
                  <a:cubicBezTo>
                    <a:pt x="56268" y="402694"/>
                    <a:pt x="0" y="346426"/>
                    <a:pt x="0" y="277016"/>
                  </a:cubicBezTo>
                  <a:lnTo>
                    <a:pt x="0" y="125678"/>
                  </a:lnTo>
                  <a:cubicBezTo>
                    <a:pt x="0" y="56268"/>
                    <a:pt x="56268" y="0"/>
                    <a:pt x="125678" y="0"/>
                  </a:cubicBezTo>
                  <a:close/>
                </a:path>
              </a:pathLst>
            </a:custGeom>
            <a:solidFill>
              <a:srgbClr val="FF007E"/>
            </a:solidFill>
          </p:spPr>
        </p:sp>
        <p:sp>
          <p:nvSpPr>
            <p:cNvPr name="TextBox 4" id="4"/>
            <p:cNvSpPr txBox="true"/>
            <p:nvPr/>
          </p:nvSpPr>
          <p:spPr>
            <a:xfrm>
              <a:off x="0" y="-57150"/>
              <a:ext cx="989506"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5/26</a:t>
              </a:r>
            </a:p>
          </p:txBody>
        </p:sp>
      </p:grpSp>
      <p:grpSp>
        <p:nvGrpSpPr>
          <p:cNvPr name="Group 5" id="5"/>
          <p:cNvGrpSpPr/>
          <p:nvPr/>
        </p:nvGrpSpPr>
        <p:grpSpPr>
          <a:xfrm rot="0">
            <a:off x="8612947" y="2602391"/>
            <a:ext cx="2451560" cy="1002783"/>
            <a:chOff x="0" y="0"/>
            <a:chExt cx="984489" cy="402694"/>
          </a:xfrm>
        </p:grpSpPr>
        <p:sp>
          <p:nvSpPr>
            <p:cNvPr name="Freeform 6" id="6"/>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2667FF"/>
            </a:solidFill>
          </p:spPr>
        </p:sp>
        <p:sp>
          <p:nvSpPr>
            <p:cNvPr name="TextBox 7" id="7"/>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6/2</a:t>
              </a:r>
            </a:p>
          </p:txBody>
        </p:sp>
      </p:grpSp>
      <p:grpSp>
        <p:nvGrpSpPr>
          <p:cNvPr name="Group 8" id="8"/>
          <p:cNvGrpSpPr/>
          <p:nvPr/>
        </p:nvGrpSpPr>
        <p:grpSpPr>
          <a:xfrm rot="0">
            <a:off x="13839918" y="2602391"/>
            <a:ext cx="2441515" cy="1004090"/>
            <a:chOff x="0" y="0"/>
            <a:chExt cx="980455" cy="403219"/>
          </a:xfrm>
        </p:grpSpPr>
        <p:sp>
          <p:nvSpPr>
            <p:cNvPr name="Freeform 9" id="9"/>
            <p:cNvSpPr/>
            <p:nvPr/>
          </p:nvSpPr>
          <p:spPr>
            <a:xfrm flipH="false" flipV="false" rot="0">
              <a:off x="0" y="0"/>
              <a:ext cx="980455" cy="403219"/>
            </a:xfrm>
            <a:custGeom>
              <a:avLst/>
              <a:gdLst/>
              <a:ahLst/>
              <a:cxnLst/>
              <a:rect r="r" b="b" t="t" l="l"/>
              <a:pathLst>
                <a:path h="403219" w="980455">
                  <a:moveTo>
                    <a:pt x="126838" y="0"/>
                  </a:moveTo>
                  <a:lnTo>
                    <a:pt x="853617" y="0"/>
                  </a:lnTo>
                  <a:cubicBezTo>
                    <a:pt x="887256" y="0"/>
                    <a:pt x="919518" y="13363"/>
                    <a:pt x="943305" y="37150"/>
                  </a:cubicBezTo>
                  <a:cubicBezTo>
                    <a:pt x="967091" y="60937"/>
                    <a:pt x="980455" y="93198"/>
                    <a:pt x="980455" y="126838"/>
                  </a:cubicBezTo>
                  <a:lnTo>
                    <a:pt x="980455" y="276381"/>
                  </a:lnTo>
                  <a:cubicBezTo>
                    <a:pt x="980455" y="346431"/>
                    <a:pt x="923667" y="403219"/>
                    <a:pt x="853617" y="403219"/>
                  </a:cubicBezTo>
                  <a:lnTo>
                    <a:pt x="126838" y="403219"/>
                  </a:lnTo>
                  <a:cubicBezTo>
                    <a:pt x="56787" y="403219"/>
                    <a:pt x="0" y="346431"/>
                    <a:pt x="0" y="276381"/>
                  </a:cubicBezTo>
                  <a:lnTo>
                    <a:pt x="0" y="126838"/>
                  </a:lnTo>
                  <a:cubicBezTo>
                    <a:pt x="0" y="56787"/>
                    <a:pt x="56787" y="0"/>
                    <a:pt x="126838" y="0"/>
                  </a:cubicBezTo>
                  <a:close/>
                </a:path>
              </a:pathLst>
            </a:custGeom>
            <a:solidFill>
              <a:srgbClr val="2667FF"/>
            </a:solidFill>
          </p:spPr>
        </p:sp>
        <p:sp>
          <p:nvSpPr>
            <p:cNvPr name="TextBox 10" id="10"/>
            <p:cNvSpPr txBox="true"/>
            <p:nvPr/>
          </p:nvSpPr>
          <p:spPr>
            <a:xfrm>
              <a:off x="0" y="-57150"/>
              <a:ext cx="980455" cy="460369"/>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6/16</a:t>
              </a:r>
            </a:p>
          </p:txBody>
        </p:sp>
      </p:grpSp>
      <p:sp>
        <p:nvSpPr>
          <p:cNvPr name="Freeform 11" id="11"/>
          <p:cNvSpPr/>
          <p:nvPr/>
        </p:nvSpPr>
        <p:spPr>
          <a:xfrm flipH="false" flipV="false" rot="0">
            <a:off x="-239264" y="6582236"/>
            <a:ext cx="18527264" cy="12531168"/>
          </a:xfrm>
          <a:custGeom>
            <a:avLst/>
            <a:gdLst/>
            <a:ahLst/>
            <a:cxnLst/>
            <a:rect r="r" b="b" t="t" l="l"/>
            <a:pathLst>
              <a:path h="12531168" w="18527264">
                <a:moveTo>
                  <a:pt x="0" y="0"/>
                </a:moveTo>
                <a:lnTo>
                  <a:pt x="18527264" y="0"/>
                </a:lnTo>
                <a:lnTo>
                  <a:pt x="18527264" y="12531167"/>
                </a:lnTo>
                <a:lnTo>
                  <a:pt x="0" y="12531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H="true">
            <a:off x="7218995" y="3606481"/>
            <a:ext cx="0" cy="2975755"/>
          </a:xfrm>
          <a:prstGeom prst="line">
            <a:avLst/>
          </a:prstGeom>
          <a:ln cap="flat" w="9525">
            <a:solidFill>
              <a:srgbClr val="01003B"/>
            </a:solidFill>
            <a:prstDash val="solid"/>
            <a:headEnd type="none" len="sm" w="sm"/>
            <a:tailEnd type="none" len="sm" w="sm"/>
          </a:ln>
        </p:spPr>
      </p:sp>
      <p:sp>
        <p:nvSpPr>
          <p:cNvPr name="AutoShape 13" id="13"/>
          <p:cNvSpPr/>
          <p:nvPr/>
        </p:nvSpPr>
        <p:spPr>
          <a:xfrm flipH="true">
            <a:off x="9835428" y="3605174"/>
            <a:ext cx="3299" cy="2977067"/>
          </a:xfrm>
          <a:prstGeom prst="line">
            <a:avLst/>
          </a:prstGeom>
          <a:ln cap="flat" w="9525">
            <a:solidFill>
              <a:srgbClr val="01003B"/>
            </a:solidFill>
            <a:prstDash val="solid"/>
            <a:headEnd type="none" len="sm" w="sm"/>
            <a:tailEnd type="none" len="sm" w="sm"/>
          </a:ln>
        </p:spPr>
      </p:sp>
      <p:sp>
        <p:nvSpPr>
          <p:cNvPr name="AutoShape 14" id="14"/>
          <p:cNvSpPr/>
          <p:nvPr/>
        </p:nvSpPr>
        <p:spPr>
          <a:xfrm>
            <a:off x="15060675" y="3606481"/>
            <a:ext cx="21563" cy="2975755"/>
          </a:xfrm>
          <a:prstGeom prst="line">
            <a:avLst/>
          </a:prstGeom>
          <a:ln cap="flat" w="9525">
            <a:solidFill>
              <a:srgbClr val="01003B"/>
            </a:solidFill>
            <a:prstDash val="solid"/>
            <a:headEnd type="none" len="sm" w="sm"/>
            <a:tailEnd type="none" len="sm" w="sm"/>
          </a:ln>
        </p:spPr>
      </p:sp>
      <p:sp>
        <p:nvSpPr>
          <p:cNvPr name="TextBox 15" id="15"/>
          <p:cNvSpPr txBox="true"/>
          <p:nvPr/>
        </p:nvSpPr>
        <p:spPr>
          <a:xfrm rot="0">
            <a:off x="6132188" y="6534611"/>
            <a:ext cx="2173612" cy="12439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a:ea typeface="IBM Plex Sans"/>
                <a:cs typeface="IBM Plex Sans"/>
                <a:sym typeface="IBM Plex Sans"/>
              </a:rPr>
              <a:t>Hardware Construction and Integration</a:t>
            </a:r>
          </a:p>
        </p:txBody>
      </p:sp>
      <p:sp>
        <p:nvSpPr>
          <p:cNvPr name="TextBox 16" id="16"/>
          <p:cNvSpPr txBox="true"/>
          <p:nvPr/>
        </p:nvSpPr>
        <p:spPr>
          <a:xfrm rot="0">
            <a:off x="8748622" y="6534616"/>
            <a:ext cx="2173612" cy="12439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a:ea typeface="IBM Plex Sans"/>
                <a:cs typeface="IBM Plex Sans"/>
                <a:sym typeface="IBM Plex Sans"/>
              </a:rPr>
              <a:t>Device Testing and Optimization</a:t>
            </a:r>
          </a:p>
        </p:txBody>
      </p:sp>
      <p:sp>
        <p:nvSpPr>
          <p:cNvPr name="TextBox 17" id="17"/>
          <p:cNvSpPr txBox="true"/>
          <p:nvPr/>
        </p:nvSpPr>
        <p:spPr>
          <a:xfrm rot="0">
            <a:off x="13995432" y="6534611"/>
            <a:ext cx="2173612" cy="8248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a:ea typeface="IBM Plex Sans"/>
                <a:cs typeface="IBM Plex Sans"/>
                <a:sym typeface="IBM Plex Sans"/>
              </a:rPr>
              <a:t>Final Deployment</a:t>
            </a:r>
          </a:p>
        </p:txBody>
      </p:sp>
      <p:grpSp>
        <p:nvGrpSpPr>
          <p:cNvPr name="Group 18" id="18"/>
          <p:cNvGrpSpPr/>
          <p:nvPr/>
        </p:nvGrpSpPr>
        <p:grpSpPr>
          <a:xfrm rot="0">
            <a:off x="1028700" y="2602391"/>
            <a:ext cx="4704790" cy="3510065"/>
            <a:chOff x="0" y="0"/>
            <a:chExt cx="6273053" cy="4680087"/>
          </a:xfrm>
        </p:grpSpPr>
        <p:sp>
          <p:nvSpPr>
            <p:cNvPr name="TextBox 19" id="19"/>
            <p:cNvSpPr txBox="true"/>
            <p:nvPr/>
          </p:nvSpPr>
          <p:spPr>
            <a:xfrm rot="0">
              <a:off x="0" y="-9525"/>
              <a:ext cx="6273053" cy="2854325"/>
            </a:xfrm>
            <a:prstGeom prst="rect">
              <a:avLst/>
            </a:prstGeom>
          </p:spPr>
          <p:txBody>
            <a:bodyPr anchor="t" rtlCol="false" tIns="0" lIns="0" bIns="0" rIns="0">
              <a:spAutoFit/>
            </a:bodyPr>
            <a:lstStyle/>
            <a:p>
              <a:pPr algn="l">
                <a:lnSpc>
                  <a:spcPts val="8400"/>
                </a:lnSpc>
              </a:pPr>
              <a:r>
                <a:rPr lang="en-US" sz="7000" b="true">
                  <a:solidFill>
                    <a:srgbClr val="01003B"/>
                  </a:solidFill>
                  <a:latin typeface="Be Vietnam Ultra-Bold"/>
                  <a:ea typeface="Be Vietnam Ultra-Bold"/>
                  <a:cs typeface="Be Vietnam Ultra-Bold"/>
                  <a:sym typeface="Be Vietnam Ultra-Bold"/>
                </a:rPr>
                <a:t>What’s Next?</a:t>
              </a:r>
            </a:p>
          </p:txBody>
        </p:sp>
        <p:sp>
          <p:nvSpPr>
            <p:cNvPr name="TextBox 20" id="20"/>
            <p:cNvSpPr txBox="true"/>
            <p:nvPr/>
          </p:nvSpPr>
          <p:spPr>
            <a:xfrm rot="0">
              <a:off x="0" y="3397052"/>
              <a:ext cx="5679936" cy="1283123"/>
            </a:xfrm>
            <a:prstGeom prst="rect">
              <a:avLst/>
            </a:prstGeom>
          </p:spPr>
          <p:txBody>
            <a:bodyPr anchor="t" rtlCol="false" tIns="0" lIns="0" bIns="0" rIns="0">
              <a:spAutoFit/>
            </a:bodyPr>
            <a:lstStyle/>
            <a:p>
              <a:pPr algn="l">
                <a:lnSpc>
                  <a:spcPts val="3920"/>
                </a:lnSpc>
              </a:pPr>
              <a:r>
                <a:rPr lang="en-US" sz="2800">
                  <a:solidFill>
                    <a:srgbClr val="01003B"/>
                  </a:solidFill>
                  <a:latin typeface="IBM Plex Sans"/>
                  <a:ea typeface="IBM Plex Sans"/>
                  <a:cs typeface="IBM Plex Sans"/>
                  <a:sym typeface="IBM Plex Sans"/>
                </a:rPr>
                <a:t>Here’s a t timeline moving forward</a:t>
              </a:r>
            </a:p>
          </p:txBody>
        </p:sp>
      </p:grpSp>
      <p:grpSp>
        <p:nvGrpSpPr>
          <p:cNvPr name="Group 21" id="21"/>
          <p:cNvGrpSpPr/>
          <p:nvPr/>
        </p:nvGrpSpPr>
        <p:grpSpPr>
          <a:xfrm rot="0">
            <a:off x="11226432" y="2602391"/>
            <a:ext cx="2451560" cy="1002783"/>
            <a:chOff x="0" y="0"/>
            <a:chExt cx="984489" cy="402694"/>
          </a:xfrm>
        </p:grpSpPr>
        <p:sp>
          <p:nvSpPr>
            <p:cNvPr name="Freeform 22" id="22"/>
            <p:cNvSpPr/>
            <p:nvPr/>
          </p:nvSpPr>
          <p:spPr>
            <a:xfrm flipH="false" flipV="false" rot="0">
              <a:off x="0" y="0"/>
              <a:ext cx="984489" cy="402694"/>
            </a:xfrm>
            <a:custGeom>
              <a:avLst/>
              <a:gdLst/>
              <a:ahLst/>
              <a:cxnLst/>
              <a:rect r="r" b="b" t="t" l="l"/>
              <a:pathLst>
                <a:path h="402694" w="984489">
                  <a:moveTo>
                    <a:pt x="126318" y="0"/>
                  </a:moveTo>
                  <a:lnTo>
                    <a:pt x="858170" y="0"/>
                  </a:lnTo>
                  <a:cubicBezTo>
                    <a:pt x="891672" y="0"/>
                    <a:pt x="923802" y="13308"/>
                    <a:pt x="947491" y="36998"/>
                  </a:cubicBezTo>
                  <a:cubicBezTo>
                    <a:pt x="971180" y="60687"/>
                    <a:pt x="984489" y="92817"/>
                    <a:pt x="984489" y="126318"/>
                  </a:cubicBezTo>
                  <a:lnTo>
                    <a:pt x="984489" y="276376"/>
                  </a:lnTo>
                  <a:cubicBezTo>
                    <a:pt x="984489" y="309877"/>
                    <a:pt x="971180" y="342007"/>
                    <a:pt x="947491" y="365696"/>
                  </a:cubicBezTo>
                  <a:cubicBezTo>
                    <a:pt x="923802" y="389386"/>
                    <a:pt x="891672" y="402694"/>
                    <a:pt x="858170" y="402694"/>
                  </a:cubicBezTo>
                  <a:lnTo>
                    <a:pt x="126318" y="402694"/>
                  </a:lnTo>
                  <a:cubicBezTo>
                    <a:pt x="92817" y="402694"/>
                    <a:pt x="60687" y="389386"/>
                    <a:pt x="36998" y="365696"/>
                  </a:cubicBezTo>
                  <a:cubicBezTo>
                    <a:pt x="13308" y="342007"/>
                    <a:pt x="0" y="309877"/>
                    <a:pt x="0" y="276376"/>
                  </a:cubicBezTo>
                  <a:lnTo>
                    <a:pt x="0" y="126318"/>
                  </a:lnTo>
                  <a:cubicBezTo>
                    <a:pt x="0" y="92817"/>
                    <a:pt x="13308" y="60687"/>
                    <a:pt x="36998" y="36998"/>
                  </a:cubicBezTo>
                  <a:cubicBezTo>
                    <a:pt x="60687" y="13308"/>
                    <a:pt x="92817" y="0"/>
                    <a:pt x="126318" y="0"/>
                  </a:cubicBezTo>
                  <a:close/>
                </a:path>
              </a:pathLst>
            </a:custGeom>
            <a:solidFill>
              <a:srgbClr val="FF007E"/>
            </a:solidFill>
          </p:spPr>
        </p:sp>
        <p:sp>
          <p:nvSpPr>
            <p:cNvPr name="TextBox 23" id="23"/>
            <p:cNvSpPr txBox="true"/>
            <p:nvPr/>
          </p:nvSpPr>
          <p:spPr>
            <a:xfrm>
              <a:off x="0" y="-57150"/>
              <a:ext cx="984489" cy="459844"/>
            </a:xfrm>
            <a:prstGeom prst="rect">
              <a:avLst/>
            </a:prstGeom>
          </p:spPr>
          <p:txBody>
            <a:bodyPr anchor="ctr" rtlCol="false" tIns="50800" lIns="50800" bIns="50800" rIns="50800"/>
            <a:lstStyle/>
            <a:p>
              <a:pPr algn="ctr">
                <a:lnSpc>
                  <a:spcPts val="4200"/>
                </a:lnSpc>
              </a:pPr>
              <a:r>
                <a:rPr lang="en-US" b="true" sz="3000">
                  <a:solidFill>
                    <a:srgbClr val="F8F8F8"/>
                  </a:solidFill>
                  <a:latin typeface="IBM Plex Sans Bold"/>
                  <a:ea typeface="IBM Plex Sans Bold"/>
                  <a:cs typeface="IBM Plex Sans Bold"/>
                  <a:sym typeface="IBM Plex Sans Bold"/>
                </a:rPr>
                <a:t>6/9</a:t>
              </a:r>
            </a:p>
          </p:txBody>
        </p:sp>
      </p:grpSp>
      <p:sp>
        <p:nvSpPr>
          <p:cNvPr name="AutoShape 24" id="24"/>
          <p:cNvSpPr/>
          <p:nvPr/>
        </p:nvSpPr>
        <p:spPr>
          <a:xfrm flipH="true">
            <a:off x="12552225" y="3605164"/>
            <a:ext cx="3299" cy="2977067"/>
          </a:xfrm>
          <a:prstGeom prst="line">
            <a:avLst/>
          </a:prstGeom>
          <a:ln cap="flat" w="9525">
            <a:solidFill>
              <a:srgbClr val="01003B"/>
            </a:solidFill>
            <a:prstDash val="solid"/>
            <a:headEnd type="none" len="sm" w="sm"/>
            <a:tailEnd type="none" len="sm" w="sm"/>
          </a:ln>
        </p:spPr>
      </p:sp>
      <p:sp>
        <p:nvSpPr>
          <p:cNvPr name="TextBox 25" id="25"/>
          <p:cNvSpPr txBox="true"/>
          <p:nvPr/>
        </p:nvSpPr>
        <p:spPr>
          <a:xfrm rot="0">
            <a:off x="11226432" y="6534605"/>
            <a:ext cx="2613485" cy="1243965"/>
          </a:xfrm>
          <a:prstGeom prst="rect">
            <a:avLst/>
          </a:prstGeom>
        </p:spPr>
        <p:txBody>
          <a:bodyPr anchor="t" rtlCol="false" tIns="0" lIns="0" bIns="0" rIns="0">
            <a:spAutoFit/>
          </a:bodyPr>
          <a:lstStyle/>
          <a:p>
            <a:pPr algn="ctr">
              <a:lnSpc>
                <a:spcPts val="3359"/>
              </a:lnSpc>
            </a:pPr>
            <a:r>
              <a:rPr lang="en-US" sz="2400">
                <a:solidFill>
                  <a:srgbClr val="01003B"/>
                </a:solidFill>
                <a:latin typeface="IBM Plex Sans"/>
                <a:ea typeface="IBM Plex Sans"/>
                <a:cs typeface="IBM Plex Sans"/>
                <a:sym typeface="IBM Plex Sans"/>
              </a:rPr>
              <a:t>Final Adjustments and Deployment Prep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8938207" cy="1566544"/>
          </a:xfrm>
          <a:prstGeom prst="rect">
            <a:avLst/>
          </a:prstGeom>
        </p:spPr>
        <p:txBody>
          <a:bodyPr anchor="t" rtlCol="false" tIns="0" lIns="0" bIns="0" rIns="0">
            <a:spAutoFit/>
          </a:bodyPr>
          <a:lstStyle/>
          <a:p>
            <a:pPr algn="l">
              <a:lnSpc>
                <a:spcPts val="12880"/>
              </a:lnSpc>
            </a:pPr>
            <a:r>
              <a:rPr lang="en-US" sz="9200" b="true">
                <a:solidFill>
                  <a:srgbClr val="444444"/>
                </a:solidFill>
                <a:latin typeface="Be Vietnam Ultra-Bold"/>
                <a:ea typeface="Be Vietnam Ultra-Bold"/>
                <a:cs typeface="Be Vietnam Ultra-Bold"/>
                <a:sym typeface="Be Vietnam Ultra-Bold"/>
              </a:rPr>
              <a:t>Meet the Team</a:t>
            </a:r>
          </a:p>
        </p:txBody>
      </p:sp>
      <p:sp>
        <p:nvSpPr>
          <p:cNvPr name="TextBox 3" id="3"/>
          <p:cNvSpPr txBox="true"/>
          <p:nvPr/>
        </p:nvSpPr>
        <p:spPr>
          <a:xfrm rot="0">
            <a:off x="1097942" y="2702313"/>
            <a:ext cx="10380919" cy="6719212"/>
          </a:xfrm>
          <a:prstGeom prst="rect">
            <a:avLst/>
          </a:prstGeom>
        </p:spPr>
        <p:txBody>
          <a:bodyPr anchor="t" rtlCol="false" tIns="0" lIns="0" bIns="0" rIns="0">
            <a:spAutoFit/>
          </a:bodyPr>
          <a:lstStyle/>
          <a:p>
            <a:pPr algn="l" marL="825674" indent="-412837" lvl="1">
              <a:lnSpc>
                <a:spcPts val="5354"/>
              </a:lnSpc>
              <a:buFont typeface="Arial"/>
              <a:buChar char="•"/>
            </a:pPr>
            <a:r>
              <a:rPr lang="en-US" sz="3824">
                <a:solidFill>
                  <a:srgbClr val="444444"/>
                </a:solidFill>
                <a:latin typeface="IBM Plex Sans"/>
                <a:ea typeface="IBM Plex Sans"/>
                <a:cs typeface="IBM Plex Sans"/>
                <a:sym typeface="IBM Plex Sans"/>
              </a:rPr>
              <a:t>Evan</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Circuit design/ User interface</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RNN model development</a:t>
            </a:r>
          </a:p>
          <a:p>
            <a:pPr algn="l" marL="825674" indent="-412837" lvl="1">
              <a:lnSpc>
                <a:spcPts val="5354"/>
              </a:lnSpc>
              <a:buFont typeface="Arial"/>
              <a:buChar char="•"/>
            </a:pPr>
            <a:r>
              <a:rPr lang="en-US" sz="3824">
                <a:solidFill>
                  <a:srgbClr val="444444"/>
                </a:solidFill>
                <a:latin typeface="IBM Plex Sans"/>
                <a:ea typeface="IBM Plex Sans"/>
                <a:cs typeface="IBM Plex Sans"/>
                <a:sym typeface="IBM Plex Sans"/>
              </a:rPr>
              <a:t>Hawraa</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Data visualization/ Preprocessing</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Naive Bayes model development</a:t>
            </a:r>
          </a:p>
          <a:p>
            <a:pPr algn="l" marL="825674" indent="-412837" lvl="1">
              <a:lnSpc>
                <a:spcPts val="5354"/>
              </a:lnSpc>
              <a:buFont typeface="Arial"/>
              <a:buChar char="•"/>
            </a:pPr>
            <a:r>
              <a:rPr lang="en-US" sz="3824">
                <a:solidFill>
                  <a:srgbClr val="444444"/>
                </a:solidFill>
                <a:latin typeface="IBM Plex Sans"/>
                <a:ea typeface="IBM Plex Sans"/>
                <a:cs typeface="IBM Plex Sans"/>
                <a:sym typeface="IBM Plex Sans"/>
              </a:rPr>
              <a:t>Paige</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Documentation</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F</a:t>
            </a:r>
            <a:r>
              <a:rPr lang="en-US" sz="3824">
                <a:solidFill>
                  <a:srgbClr val="444444"/>
                </a:solidFill>
                <a:latin typeface="IBM Plex Sans"/>
                <a:ea typeface="IBM Plex Sans"/>
                <a:cs typeface="IBM Plex Sans"/>
                <a:sym typeface="IBM Plex Sans"/>
              </a:rPr>
              <a:t>eature selection</a:t>
            </a:r>
          </a:p>
          <a:p>
            <a:pPr algn="l" marL="1651348" indent="-550449" lvl="2">
              <a:lnSpc>
                <a:spcPts val="5354"/>
              </a:lnSpc>
              <a:buFont typeface="Arial"/>
              <a:buChar char="⚬"/>
            </a:pPr>
            <a:r>
              <a:rPr lang="en-US" sz="3824">
                <a:solidFill>
                  <a:srgbClr val="444444"/>
                </a:solidFill>
                <a:latin typeface="IBM Plex Sans"/>
                <a:ea typeface="IBM Plex Sans"/>
                <a:cs typeface="IBM Plex Sans"/>
                <a:sym typeface="IBM Plex Sans"/>
              </a:rPr>
              <a:t>CNN model development</a:t>
            </a:r>
          </a:p>
        </p:txBody>
      </p:sp>
      <p:sp>
        <p:nvSpPr>
          <p:cNvPr name="Freeform 4" id="4"/>
          <p:cNvSpPr/>
          <p:nvPr/>
        </p:nvSpPr>
        <p:spPr>
          <a:xfrm flipH="false" flipV="false" rot="-2967938">
            <a:off x="6988602" y="3212845"/>
            <a:ext cx="13987699" cy="5061004"/>
          </a:xfrm>
          <a:custGeom>
            <a:avLst/>
            <a:gdLst/>
            <a:ahLst/>
            <a:cxnLst/>
            <a:rect r="r" b="b" t="t" l="l"/>
            <a:pathLst>
              <a:path h="5061004" w="13987699">
                <a:moveTo>
                  <a:pt x="0" y="0"/>
                </a:moveTo>
                <a:lnTo>
                  <a:pt x="13987700" y="0"/>
                </a:lnTo>
                <a:lnTo>
                  <a:pt x="13987700" y="5061004"/>
                </a:lnTo>
                <a:lnTo>
                  <a:pt x="0" y="50610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2184380"/>
          </a:xfrm>
          <a:custGeom>
            <a:avLst/>
            <a:gdLst/>
            <a:ahLst/>
            <a:cxnLst/>
            <a:rect r="r" b="b" t="t" l="l"/>
            <a:pathLst>
              <a:path h="12184380" w="18288000">
                <a:moveTo>
                  <a:pt x="0" y="0"/>
                </a:moveTo>
                <a:lnTo>
                  <a:pt x="18288000" y="0"/>
                </a:lnTo>
                <a:lnTo>
                  <a:pt x="18288000" y="12184380"/>
                </a:lnTo>
                <a:lnTo>
                  <a:pt x="0" y="12184380"/>
                </a:lnTo>
                <a:lnTo>
                  <a:pt x="0" y="0"/>
                </a:lnTo>
                <a:close/>
              </a:path>
            </a:pathLst>
          </a:custGeom>
          <a:blipFill>
            <a:blip r:embed="rId2"/>
            <a:stretch>
              <a:fillRect l="0" t="0" r="0" b="0"/>
            </a:stretch>
          </a:blipFill>
        </p:spPr>
      </p:sp>
      <p:grpSp>
        <p:nvGrpSpPr>
          <p:cNvPr name="Group 3" id="3"/>
          <p:cNvGrpSpPr/>
          <p:nvPr/>
        </p:nvGrpSpPr>
        <p:grpSpPr>
          <a:xfrm rot="0">
            <a:off x="8638278" y="492675"/>
            <a:ext cx="8621022" cy="9301649"/>
            <a:chOff x="0" y="0"/>
            <a:chExt cx="2270557" cy="2449817"/>
          </a:xfrm>
        </p:grpSpPr>
        <p:sp>
          <p:nvSpPr>
            <p:cNvPr name="Freeform 4" id="4"/>
            <p:cNvSpPr/>
            <p:nvPr/>
          </p:nvSpPr>
          <p:spPr>
            <a:xfrm flipH="false" flipV="false" rot="0">
              <a:off x="0" y="0"/>
              <a:ext cx="2270557" cy="2449817"/>
            </a:xfrm>
            <a:custGeom>
              <a:avLst/>
              <a:gdLst/>
              <a:ahLst/>
              <a:cxnLst/>
              <a:rect r="r" b="b" t="t" l="l"/>
              <a:pathLst>
                <a:path h="2449817" w="2270557">
                  <a:moveTo>
                    <a:pt x="81721" y="0"/>
                  </a:moveTo>
                  <a:lnTo>
                    <a:pt x="2188837" y="0"/>
                  </a:lnTo>
                  <a:cubicBezTo>
                    <a:pt x="2233970" y="0"/>
                    <a:pt x="2270557" y="36588"/>
                    <a:pt x="2270557" y="81721"/>
                  </a:cubicBezTo>
                  <a:lnTo>
                    <a:pt x="2270557" y="2368097"/>
                  </a:lnTo>
                  <a:cubicBezTo>
                    <a:pt x="2270557" y="2389770"/>
                    <a:pt x="2261947" y="2410556"/>
                    <a:pt x="2246622" y="2425882"/>
                  </a:cubicBezTo>
                  <a:cubicBezTo>
                    <a:pt x="2231296" y="2441207"/>
                    <a:pt x="2210510" y="2449817"/>
                    <a:pt x="2188837" y="2449817"/>
                  </a:cubicBezTo>
                  <a:lnTo>
                    <a:pt x="81721" y="2449817"/>
                  </a:lnTo>
                  <a:cubicBezTo>
                    <a:pt x="36588" y="2449817"/>
                    <a:pt x="0" y="2413230"/>
                    <a:pt x="0" y="2368097"/>
                  </a:cubicBezTo>
                  <a:lnTo>
                    <a:pt x="0" y="81721"/>
                  </a:lnTo>
                  <a:cubicBezTo>
                    <a:pt x="0" y="36588"/>
                    <a:pt x="36588" y="0"/>
                    <a:pt x="81721" y="0"/>
                  </a:cubicBezTo>
                  <a:close/>
                </a:path>
              </a:pathLst>
            </a:custGeom>
            <a:solidFill>
              <a:srgbClr val="444444">
                <a:alpha val="85882"/>
              </a:srgbClr>
            </a:solidFill>
            <a:ln w="38100" cap="rnd">
              <a:solidFill>
                <a:srgbClr val="444444">
                  <a:alpha val="85882"/>
                </a:srgbClr>
              </a:solidFill>
              <a:prstDash val="solid"/>
              <a:round/>
            </a:ln>
          </p:spPr>
        </p:sp>
        <p:sp>
          <p:nvSpPr>
            <p:cNvPr name="TextBox 5" id="5"/>
            <p:cNvSpPr txBox="true"/>
            <p:nvPr/>
          </p:nvSpPr>
          <p:spPr>
            <a:xfrm>
              <a:off x="0" y="-19050"/>
              <a:ext cx="2270557" cy="2468867"/>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9144000" y="1316950"/>
            <a:ext cx="6546651" cy="1244445"/>
          </a:xfrm>
          <a:prstGeom prst="rect">
            <a:avLst/>
          </a:prstGeom>
        </p:spPr>
        <p:txBody>
          <a:bodyPr anchor="t" rtlCol="false" tIns="0" lIns="0" bIns="0" rIns="0">
            <a:spAutoFit/>
          </a:bodyPr>
          <a:lstStyle/>
          <a:p>
            <a:pPr algn="l">
              <a:lnSpc>
                <a:spcPts val="9724"/>
              </a:lnSpc>
            </a:pPr>
            <a:r>
              <a:rPr lang="en-US" sz="8103" b="true">
                <a:solidFill>
                  <a:srgbClr val="F8F8F8"/>
                </a:solidFill>
                <a:latin typeface="Be Vietnam Ultra-Bold"/>
                <a:ea typeface="Be Vietnam Ultra-Bold"/>
                <a:cs typeface="Be Vietnam Ultra-Bold"/>
                <a:sym typeface="Be Vietnam Ultra-Bold"/>
              </a:rPr>
              <a:t>The Problem</a:t>
            </a:r>
          </a:p>
        </p:txBody>
      </p:sp>
      <p:sp>
        <p:nvSpPr>
          <p:cNvPr name="TextBox 7" id="7"/>
          <p:cNvSpPr txBox="true"/>
          <p:nvPr/>
        </p:nvSpPr>
        <p:spPr>
          <a:xfrm rot="0">
            <a:off x="9144000" y="3129604"/>
            <a:ext cx="7710605" cy="5857874"/>
          </a:xfrm>
          <a:prstGeom prst="rect">
            <a:avLst/>
          </a:prstGeom>
        </p:spPr>
        <p:txBody>
          <a:bodyPr anchor="t" rtlCol="false" tIns="0" lIns="0" bIns="0" rIns="0">
            <a:spAutoFit/>
          </a:bodyPr>
          <a:lstStyle/>
          <a:p>
            <a:pPr algn="l">
              <a:lnSpc>
                <a:spcPts val="4200"/>
              </a:lnSpc>
              <a:spcBef>
                <a:spcPct val="0"/>
              </a:spcBef>
            </a:pPr>
            <a:r>
              <a:rPr lang="en-US" sz="3000">
                <a:solidFill>
                  <a:srgbClr val="F8F8F8"/>
                </a:solidFill>
                <a:latin typeface="Be Vietnam"/>
                <a:ea typeface="Be Vietnam"/>
                <a:cs typeface="Be Vietnam"/>
                <a:sym typeface="Be Vietnam"/>
              </a:rPr>
              <a:t>Undiagnosed cardi</a:t>
            </a:r>
            <a:r>
              <a:rPr lang="en-US" sz="3000">
                <a:solidFill>
                  <a:srgbClr val="F8F8F8"/>
                </a:solidFill>
                <a:latin typeface="Be Vietnam"/>
                <a:ea typeface="Be Vietnam"/>
                <a:cs typeface="Be Vietnam"/>
                <a:sym typeface="Be Vietnam"/>
              </a:rPr>
              <a:t>ovascular abnormalities can range from minor to life-threatening and may</a:t>
            </a:r>
          </a:p>
          <a:p>
            <a:pPr algn="l">
              <a:lnSpc>
                <a:spcPts val="4200"/>
              </a:lnSpc>
              <a:spcBef>
                <a:spcPct val="0"/>
              </a:spcBef>
            </a:pPr>
            <a:r>
              <a:rPr lang="en-US" sz="3000">
                <a:solidFill>
                  <a:srgbClr val="F8F8F8"/>
                </a:solidFill>
                <a:latin typeface="Be Vietnam"/>
                <a:ea typeface="Be Vietnam"/>
                <a:cs typeface="Be Vietnam"/>
                <a:sym typeface="Be Vietnam"/>
              </a:rPr>
              <a:t>manifest with varying symptoms or no symptoms at all. </a:t>
            </a:r>
          </a:p>
          <a:p>
            <a:pPr algn="l">
              <a:lnSpc>
                <a:spcPts val="4200"/>
              </a:lnSpc>
              <a:spcBef>
                <a:spcPct val="0"/>
              </a:spcBef>
            </a:pPr>
          </a:p>
          <a:p>
            <a:pPr algn="l">
              <a:lnSpc>
                <a:spcPts val="4200"/>
              </a:lnSpc>
              <a:spcBef>
                <a:spcPct val="0"/>
              </a:spcBef>
            </a:pPr>
            <a:r>
              <a:rPr lang="en-US" sz="3000">
                <a:solidFill>
                  <a:srgbClr val="F8F8F8"/>
                </a:solidFill>
                <a:latin typeface="Be Vietnam"/>
                <a:ea typeface="Be Vietnam"/>
                <a:cs typeface="Be Vietnam"/>
                <a:sym typeface="Be Vietnam"/>
              </a:rPr>
              <a:t>Early detection and treatment are crucial</a:t>
            </a:r>
          </a:p>
          <a:p>
            <a:pPr algn="l">
              <a:lnSpc>
                <a:spcPts val="4200"/>
              </a:lnSpc>
              <a:spcBef>
                <a:spcPct val="0"/>
              </a:spcBef>
            </a:pPr>
            <a:r>
              <a:rPr lang="en-US" sz="3000">
                <a:solidFill>
                  <a:srgbClr val="F8F8F8"/>
                </a:solidFill>
                <a:latin typeface="Be Vietnam"/>
                <a:ea typeface="Be Vietnam"/>
                <a:cs typeface="Be Vietnam"/>
                <a:sym typeface="Be Vietnam"/>
              </a:rPr>
              <a:t>for managing these conditions and preventing complications like heart attack or stroke. </a:t>
            </a:r>
          </a:p>
          <a:p>
            <a:pPr algn="l">
              <a:lnSpc>
                <a:spcPts val="4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FEEDFF">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3962066">
            <a:off x="-4266422" y="4161824"/>
            <a:ext cx="17828166" cy="6450555"/>
          </a:xfrm>
          <a:custGeom>
            <a:avLst/>
            <a:gdLst/>
            <a:ahLst/>
            <a:cxnLst/>
            <a:rect r="r" b="b" t="t" l="l"/>
            <a:pathLst>
              <a:path h="6450555" w="17828166">
                <a:moveTo>
                  <a:pt x="0" y="0"/>
                </a:moveTo>
                <a:lnTo>
                  <a:pt x="17828166" y="0"/>
                </a:lnTo>
                <a:lnTo>
                  <a:pt x="17828166" y="6450554"/>
                </a:lnTo>
                <a:lnTo>
                  <a:pt x="0" y="64505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12216" y="1028700"/>
            <a:ext cx="9249666" cy="92496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5" id="5"/>
          <p:cNvGrpSpPr/>
          <p:nvPr/>
        </p:nvGrpSpPr>
        <p:grpSpPr>
          <a:xfrm rot="0">
            <a:off x="7618586" y="2556889"/>
            <a:ext cx="9640714" cy="6701411"/>
            <a:chOff x="0" y="0"/>
            <a:chExt cx="2539118" cy="1764981"/>
          </a:xfrm>
        </p:grpSpPr>
        <p:sp>
          <p:nvSpPr>
            <p:cNvPr name="Freeform 6" id="6"/>
            <p:cNvSpPr/>
            <p:nvPr/>
          </p:nvSpPr>
          <p:spPr>
            <a:xfrm flipH="false" flipV="false" rot="0">
              <a:off x="0" y="0"/>
              <a:ext cx="2539118" cy="1764981"/>
            </a:xfrm>
            <a:custGeom>
              <a:avLst/>
              <a:gdLst/>
              <a:ahLst/>
              <a:cxnLst/>
              <a:rect r="r" b="b" t="t" l="l"/>
              <a:pathLst>
                <a:path h="1764981" w="2539118">
                  <a:moveTo>
                    <a:pt x="40955" y="0"/>
                  </a:moveTo>
                  <a:lnTo>
                    <a:pt x="2498163" y="0"/>
                  </a:lnTo>
                  <a:cubicBezTo>
                    <a:pt x="2520782" y="0"/>
                    <a:pt x="2539118" y="18336"/>
                    <a:pt x="2539118" y="40955"/>
                  </a:cubicBezTo>
                  <a:lnTo>
                    <a:pt x="2539118" y="1724025"/>
                  </a:lnTo>
                  <a:cubicBezTo>
                    <a:pt x="2539118" y="1734887"/>
                    <a:pt x="2534803" y="1745305"/>
                    <a:pt x="2527123" y="1752985"/>
                  </a:cubicBezTo>
                  <a:cubicBezTo>
                    <a:pt x="2519442" y="1760666"/>
                    <a:pt x="2509025" y="1764981"/>
                    <a:pt x="2498163" y="1764981"/>
                  </a:cubicBezTo>
                  <a:lnTo>
                    <a:pt x="40955" y="1764981"/>
                  </a:lnTo>
                  <a:cubicBezTo>
                    <a:pt x="18336" y="1764981"/>
                    <a:pt x="0" y="1746644"/>
                    <a:pt x="0" y="1724025"/>
                  </a:cubicBezTo>
                  <a:lnTo>
                    <a:pt x="0" y="40955"/>
                  </a:lnTo>
                  <a:cubicBezTo>
                    <a:pt x="0" y="18336"/>
                    <a:pt x="18336" y="0"/>
                    <a:pt x="40955" y="0"/>
                  </a:cubicBezTo>
                  <a:close/>
                </a:path>
              </a:pathLst>
            </a:custGeom>
            <a:solidFill>
              <a:srgbClr val="FFFFFF"/>
            </a:solidFill>
            <a:ln w="38100" cap="rnd">
              <a:solidFill>
                <a:srgbClr val="444444"/>
              </a:solidFill>
              <a:prstDash val="solid"/>
              <a:round/>
            </a:ln>
          </p:spPr>
        </p:sp>
        <p:sp>
          <p:nvSpPr>
            <p:cNvPr name="TextBox 7" id="7"/>
            <p:cNvSpPr txBox="true"/>
            <p:nvPr/>
          </p:nvSpPr>
          <p:spPr>
            <a:xfrm>
              <a:off x="0" y="-19050"/>
              <a:ext cx="2539118" cy="1784031"/>
            </a:xfrm>
            <a:prstGeom prst="rect">
              <a:avLst/>
            </a:prstGeom>
          </p:spPr>
          <p:txBody>
            <a:bodyPr anchor="ctr" rtlCol="false" tIns="50800" lIns="50800" bIns="50800" rIns="50800"/>
            <a:lstStyle/>
            <a:p>
              <a:pPr algn="ctr">
                <a:lnSpc>
                  <a:spcPts val="2859"/>
                </a:lnSpc>
              </a:pPr>
            </a:p>
          </p:txBody>
        </p:sp>
      </p:grpSp>
      <p:sp>
        <p:nvSpPr>
          <p:cNvPr name="TextBox 8" id="8"/>
          <p:cNvSpPr txBox="true"/>
          <p:nvPr/>
        </p:nvSpPr>
        <p:spPr>
          <a:xfrm rot="0">
            <a:off x="6620589" y="1019175"/>
            <a:ext cx="10387445" cy="1076325"/>
          </a:xfrm>
          <a:prstGeom prst="rect">
            <a:avLst/>
          </a:prstGeom>
        </p:spPr>
        <p:txBody>
          <a:bodyPr anchor="t" rtlCol="false" tIns="0" lIns="0" bIns="0" rIns="0">
            <a:spAutoFit/>
          </a:bodyPr>
          <a:lstStyle/>
          <a:p>
            <a:pPr algn="r">
              <a:lnSpc>
                <a:spcPts val="8400"/>
              </a:lnSpc>
            </a:pPr>
            <a:r>
              <a:rPr lang="en-US" b="true" sz="7000">
                <a:solidFill>
                  <a:srgbClr val="2B2B2B"/>
                </a:solidFill>
                <a:latin typeface="Be Vietnam Ultra-Bold"/>
                <a:ea typeface="Be Vietnam Ultra-Bold"/>
                <a:cs typeface="Be Vietnam Ultra-Bold"/>
                <a:sym typeface="Be Vietnam Ultra-Bold"/>
              </a:rPr>
              <a:t>Our </a:t>
            </a:r>
            <a:r>
              <a:rPr lang="en-US" b="true" sz="7000">
                <a:solidFill>
                  <a:srgbClr val="2B2B2B"/>
                </a:solidFill>
                <a:latin typeface="Be Vietnam Ultra-Bold"/>
                <a:ea typeface="Be Vietnam Ultra-Bold"/>
                <a:cs typeface="Be Vietnam Ultra-Bold"/>
                <a:sym typeface="Be Vietnam Ultra-Bold"/>
              </a:rPr>
              <a:t>Solution</a:t>
            </a:r>
          </a:p>
        </p:txBody>
      </p:sp>
      <p:grpSp>
        <p:nvGrpSpPr>
          <p:cNvPr name="Group 9" id="9"/>
          <p:cNvGrpSpPr/>
          <p:nvPr/>
        </p:nvGrpSpPr>
        <p:grpSpPr>
          <a:xfrm rot="0">
            <a:off x="8094749" y="2960069"/>
            <a:ext cx="8725606" cy="2707806"/>
            <a:chOff x="0" y="0"/>
            <a:chExt cx="11634141" cy="3610408"/>
          </a:xfrm>
        </p:grpSpPr>
        <p:sp>
          <p:nvSpPr>
            <p:cNvPr name="TextBox 10" id="10"/>
            <p:cNvSpPr txBox="true"/>
            <p:nvPr/>
          </p:nvSpPr>
          <p:spPr>
            <a:xfrm rot="0">
              <a:off x="0" y="0"/>
              <a:ext cx="11634141" cy="719103"/>
            </a:xfrm>
            <a:prstGeom prst="rect">
              <a:avLst/>
            </a:prstGeom>
          </p:spPr>
          <p:txBody>
            <a:bodyPr anchor="t" rtlCol="false" tIns="0" lIns="0" bIns="0" rIns="0">
              <a:spAutoFit/>
            </a:bodyPr>
            <a:lstStyle/>
            <a:p>
              <a:pPr algn="r" marL="0" indent="0" lvl="0">
                <a:lnSpc>
                  <a:spcPts val="4317"/>
                </a:lnSpc>
                <a:spcBef>
                  <a:spcPct val="0"/>
                </a:spcBef>
              </a:pPr>
              <a:r>
                <a:rPr lang="en-US" sz="3597">
                  <a:solidFill>
                    <a:srgbClr val="2667FF"/>
                  </a:solidFill>
                  <a:latin typeface="Be Vietnam"/>
                  <a:ea typeface="Be Vietnam"/>
                  <a:cs typeface="Be Vietnam"/>
                  <a:sym typeface="Be Vietnam"/>
                </a:rPr>
                <a:t>Machine Learning</a:t>
              </a:r>
            </a:p>
          </p:txBody>
        </p:sp>
        <p:sp>
          <p:nvSpPr>
            <p:cNvPr name="TextBox 11" id="11"/>
            <p:cNvSpPr txBox="true"/>
            <p:nvPr/>
          </p:nvSpPr>
          <p:spPr>
            <a:xfrm rot="0">
              <a:off x="0" y="1119025"/>
              <a:ext cx="11634141" cy="2491382"/>
            </a:xfrm>
            <a:prstGeom prst="rect">
              <a:avLst/>
            </a:prstGeom>
          </p:spPr>
          <p:txBody>
            <a:bodyPr anchor="t" rtlCol="false" tIns="0" lIns="0" bIns="0" rIns="0">
              <a:spAutoFit/>
            </a:bodyPr>
            <a:lstStyle/>
            <a:p>
              <a:pPr algn="r">
                <a:lnSpc>
                  <a:spcPts val="3777"/>
                </a:lnSpc>
              </a:pPr>
              <a:r>
                <a:rPr lang="en-US" sz="2698">
                  <a:solidFill>
                    <a:srgbClr val="01003B"/>
                  </a:solidFill>
                  <a:latin typeface="IBM Plex Sans"/>
                  <a:ea typeface="IBM Plex Sans"/>
                  <a:cs typeface="IBM Plex Sans"/>
                  <a:sym typeface="IBM Plex Sans"/>
                </a:rPr>
                <a:t>Using open source data we will train a model that can recognize the patters present in irregular cardiovascular behavior. It will pass recorded data to our model to classify most probable causes of the signal.</a:t>
              </a:r>
            </a:p>
          </p:txBody>
        </p:sp>
      </p:grpSp>
      <p:grpSp>
        <p:nvGrpSpPr>
          <p:cNvPr name="Group 12" id="12"/>
          <p:cNvGrpSpPr/>
          <p:nvPr/>
        </p:nvGrpSpPr>
        <p:grpSpPr>
          <a:xfrm rot="0">
            <a:off x="8094749" y="6332587"/>
            <a:ext cx="8725606" cy="2232466"/>
            <a:chOff x="0" y="0"/>
            <a:chExt cx="11634141" cy="2976622"/>
          </a:xfrm>
        </p:grpSpPr>
        <p:sp>
          <p:nvSpPr>
            <p:cNvPr name="TextBox 13" id="13"/>
            <p:cNvSpPr txBox="true"/>
            <p:nvPr/>
          </p:nvSpPr>
          <p:spPr>
            <a:xfrm rot="0">
              <a:off x="0" y="0"/>
              <a:ext cx="11634141" cy="719103"/>
            </a:xfrm>
            <a:prstGeom prst="rect">
              <a:avLst/>
            </a:prstGeom>
          </p:spPr>
          <p:txBody>
            <a:bodyPr anchor="t" rtlCol="false" tIns="0" lIns="0" bIns="0" rIns="0">
              <a:spAutoFit/>
            </a:bodyPr>
            <a:lstStyle/>
            <a:p>
              <a:pPr algn="r" marL="0" indent="0" lvl="0">
                <a:lnSpc>
                  <a:spcPts val="4317"/>
                </a:lnSpc>
                <a:spcBef>
                  <a:spcPct val="0"/>
                </a:spcBef>
              </a:pPr>
              <a:r>
                <a:rPr lang="en-US" sz="3597">
                  <a:solidFill>
                    <a:srgbClr val="2667FF"/>
                  </a:solidFill>
                  <a:latin typeface="Be Vietnam"/>
                  <a:ea typeface="Be Vietnam"/>
                  <a:cs typeface="Be Vietnam"/>
                  <a:sym typeface="Be Vietnam"/>
                </a:rPr>
                <a:t>Hardware Integration</a:t>
              </a:r>
            </a:p>
          </p:txBody>
        </p:sp>
        <p:sp>
          <p:nvSpPr>
            <p:cNvPr name="TextBox 14" id="14"/>
            <p:cNvSpPr txBox="true"/>
            <p:nvPr/>
          </p:nvSpPr>
          <p:spPr>
            <a:xfrm rot="0">
              <a:off x="0" y="1119025"/>
              <a:ext cx="11634141" cy="1857597"/>
            </a:xfrm>
            <a:prstGeom prst="rect">
              <a:avLst/>
            </a:prstGeom>
          </p:spPr>
          <p:txBody>
            <a:bodyPr anchor="t" rtlCol="false" tIns="0" lIns="0" bIns="0" rIns="0">
              <a:spAutoFit/>
            </a:bodyPr>
            <a:lstStyle/>
            <a:p>
              <a:pPr algn="r">
                <a:lnSpc>
                  <a:spcPts val="3777"/>
                </a:lnSpc>
              </a:pPr>
              <a:r>
                <a:rPr lang="en-US" sz="2698">
                  <a:solidFill>
                    <a:srgbClr val="01003B"/>
                  </a:solidFill>
                  <a:latin typeface="IBM Plex Sans"/>
                  <a:ea typeface="IBM Plex Sans"/>
                  <a:cs typeface="IBM Plex Sans"/>
                  <a:sym typeface="IBM Plex Sans"/>
                </a:rPr>
                <a:t>An Arduino module will  measure the patient’s electrical pulses controlling their heart and transmit data back to the user interface..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7819434" y="2577612"/>
            <a:ext cx="9439866" cy="2303200"/>
            <a:chOff x="0" y="0"/>
            <a:chExt cx="2486220" cy="606604"/>
          </a:xfrm>
        </p:grpSpPr>
        <p:sp>
          <p:nvSpPr>
            <p:cNvPr name="Freeform 4" id="4"/>
            <p:cNvSpPr/>
            <p:nvPr/>
          </p:nvSpPr>
          <p:spPr>
            <a:xfrm flipH="false" flipV="false" rot="0">
              <a:off x="0" y="0"/>
              <a:ext cx="2486220" cy="606604"/>
            </a:xfrm>
            <a:custGeom>
              <a:avLst/>
              <a:gdLst/>
              <a:ahLst/>
              <a:cxnLst/>
              <a:rect r="r" b="b" t="t" l="l"/>
              <a:pathLst>
                <a:path h="606604" w="2486220">
                  <a:moveTo>
                    <a:pt x="22144" y="0"/>
                  </a:moveTo>
                  <a:lnTo>
                    <a:pt x="2464077" y="0"/>
                  </a:lnTo>
                  <a:cubicBezTo>
                    <a:pt x="2469949" y="0"/>
                    <a:pt x="2475582" y="2333"/>
                    <a:pt x="2479734" y="6486"/>
                  </a:cubicBezTo>
                  <a:cubicBezTo>
                    <a:pt x="2483887" y="10638"/>
                    <a:pt x="2486220" y="16271"/>
                    <a:pt x="2486220" y="22144"/>
                  </a:cubicBezTo>
                  <a:lnTo>
                    <a:pt x="2486220" y="584461"/>
                  </a:lnTo>
                  <a:cubicBezTo>
                    <a:pt x="2486220" y="590333"/>
                    <a:pt x="2483887" y="595966"/>
                    <a:pt x="2479734" y="600118"/>
                  </a:cubicBezTo>
                  <a:cubicBezTo>
                    <a:pt x="2475582" y="604271"/>
                    <a:pt x="2469949" y="606604"/>
                    <a:pt x="2464077" y="606604"/>
                  </a:cubicBezTo>
                  <a:lnTo>
                    <a:pt x="22144" y="606604"/>
                  </a:lnTo>
                  <a:cubicBezTo>
                    <a:pt x="16271" y="606604"/>
                    <a:pt x="10638" y="604271"/>
                    <a:pt x="6486" y="600118"/>
                  </a:cubicBezTo>
                  <a:cubicBezTo>
                    <a:pt x="2333" y="595966"/>
                    <a:pt x="0" y="590333"/>
                    <a:pt x="0" y="584461"/>
                  </a:cubicBezTo>
                  <a:lnTo>
                    <a:pt x="0" y="22144"/>
                  </a:lnTo>
                  <a:cubicBezTo>
                    <a:pt x="0" y="16271"/>
                    <a:pt x="2333" y="10638"/>
                    <a:pt x="6486" y="6486"/>
                  </a:cubicBezTo>
                  <a:cubicBezTo>
                    <a:pt x="10638" y="2333"/>
                    <a:pt x="16271" y="0"/>
                    <a:pt x="22144" y="0"/>
                  </a:cubicBezTo>
                  <a:close/>
                </a:path>
              </a:pathLst>
            </a:custGeom>
            <a:solidFill>
              <a:srgbClr val="000000">
                <a:alpha val="0"/>
              </a:srgbClr>
            </a:solidFill>
            <a:ln w="85725" cap="rnd">
              <a:solidFill>
                <a:srgbClr val="99B5FF"/>
              </a:solidFill>
              <a:prstDash val="solid"/>
              <a:round/>
            </a:ln>
          </p:spPr>
        </p:sp>
        <p:sp>
          <p:nvSpPr>
            <p:cNvPr name="TextBox 5" id="5"/>
            <p:cNvSpPr txBox="true"/>
            <p:nvPr/>
          </p:nvSpPr>
          <p:spPr>
            <a:xfrm>
              <a:off x="0" y="-19050"/>
              <a:ext cx="2486220" cy="625654"/>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8098840" y="2913855"/>
            <a:ext cx="3989911" cy="1630715"/>
            <a:chOff x="0" y="0"/>
            <a:chExt cx="1050841" cy="429489"/>
          </a:xfrm>
        </p:grpSpPr>
        <p:sp>
          <p:nvSpPr>
            <p:cNvPr name="Freeform 7" id="7"/>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name="TextBox 8" id="8"/>
            <p:cNvSpPr txBox="true"/>
            <p:nvPr/>
          </p:nvSpPr>
          <p:spPr>
            <a:xfrm>
              <a:off x="0" y="-76200"/>
              <a:ext cx="1050841" cy="50568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8F8F8"/>
                  </a:solidFill>
                  <a:latin typeface="Be Vietnam Ultra-Bold"/>
                  <a:ea typeface="Be Vietnam Ultra-Bold"/>
                  <a:cs typeface="Be Vietnam Ultra-Bold"/>
                  <a:sym typeface="Be Vietnam Ultra-Bold"/>
                </a:rPr>
                <a:t>80%</a:t>
              </a:r>
            </a:p>
          </p:txBody>
        </p:sp>
      </p:grpSp>
      <p:sp>
        <p:nvSpPr>
          <p:cNvPr name="Freeform 9" id="9"/>
          <p:cNvSpPr/>
          <p:nvPr/>
        </p:nvSpPr>
        <p:spPr>
          <a:xfrm flipH="false" flipV="false" rot="543904">
            <a:off x="-737335" y="7858321"/>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2716363" y="2913855"/>
            <a:ext cx="4302807" cy="1200884"/>
            <a:chOff x="0" y="0"/>
            <a:chExt cx="5737076" cy="1601178"/>
          </a:xfrm>
        </p:grpSpPr>
        <p:sp>
          <p:nvSpPr>
            <p:cNvPr name="TextBox 11" id="11"/>
            <p:cNvSpPr txBox="true"/>
            <p:nvPr/>
          </p:nvSpPr>
          <p:spPr>
            <a:xfrm rot="0">
              <a:off x="0" y="-19138"/>
              <a:ext cx="5737076"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a:solidFill>
                    <a:srgbClr val="F8F8F8"/>
                  </a:solidFill>
                  <a:latin typeface="Be Vietnam Ultra-Bold"/>
                  <a:ea typeface="Be Vietnam Ultra-Bold"/>
                  <a:cs typeface="Be Vietnam Ultra-Bold"/>
                  <a:sym typeface="Be Vietnam Ultra-Bold"/>
                </a:rPr>
                <a:t>O</a:t>
              </a:r>
              <a:r>
                <a:rPr lang="en-US" b="true" sz="2199" spc="191" u="none">
                  <a:solidFill>
                    <a:srgbClr val="F8F8F8"/>
                  </a:solidFill>
                  <a:latin typeface="Be Vietnam Ultra-Bold"/>
                  <a:ea typeface="Be Vietnam Ultra-Bold"/>
                  <a:cs typeface="Be Vietnam Ultra-Bold"/>
                  <a:sym typeface="Be Vietnam Ultra-Bold"/>
                </a:rPr>
                <a:t>BJECTIVE # 1</a:t>
              </a:r>
            </a:p>
          </p:txBody>
        </p:sp>
        <p:sp>
          <p:nvSpPr>
            <p:cNvPr name="TextBox 12" id="12"/>
            <p:cNvSpPr txBox="true"/>
            <p:nvPr/>
          </p:nvSpPr>
          <p:spPr>
            <a:xfrm rot="0">
              <a:off x="0" y="517277"/>
              <a:ext cx="5737076" cy="10839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Achieve recall and accuracy rates be 80% or greater.</a:t>
              </a:r>
            </a:p>
          </p:txBody>
        </p:sp>
      </p:grpSp>
      <p:grpSp>
        <p:nvGrpSpPr>
          <p:cNvPr name="Group 13" id="13"/>
          <p:cNvGrpSpPr/>
          <p:nvPr/>
        </p:nvGrpSpPr>
        <p:grpSpPr>
          <a:xfrm rot="0">
            <a:off x="7819434" y="5406188"/>
            <a:ext cx="9439866" cy="2303200"/>
            <a:chOff x="0" y="0"/>
            <a:chExt cx="2486220" cy="606604"/>
          </a:xfrm>
        </p:grpSpPr>
        <p:sp>
          <p:nvSpPr>
            <p:cNvPr name="Freeform 14" id="14"/>
            <p:cNvSpPr/>
            <p:nvPr/>
          </p:nvSpPr>
          <p:spPr>
            <a:xfrm flipH="false" flipV="false" rot="0">
              <a:off x="0" y="0"/>
              <a:ext cx="2486220" cy="606604"/>
            </a:xfrm>
            <a:custGeom>
              <a:avLst/>
              <a:gdLst/>
              <a:ahLst/>
              <a:cxnLst/>
              <a:rect r="r" b="b" t="t" l="l"/>
              <a:pathLst>
                <a:path h="606604" w="2486220">
                  <a:moveTo>
                    <a:pt x="22144" y="0"/>
                  </a:moveTo>
                  <a:lnTo>
                    <a:pt x="2464077" y="0"/>
                  </a:lnTo>
                  <a:cubicBezTo>
                    <a:pt x="2469949" y="0"/>
                    <a:pt x="2475582" y="2333"/>
                    <a:pt x="2479734" y="6486"/>
                  </a:cubicBezTo>
                  <a:cubicBezTo>
                    <a:pt x="2483887" y="10638"/>
                    <a:pt x="2486220" y="16271"/>
                    <a:pt x="2486220" y="22144"/>
                  </a:cubicBezTo>
                  <a:lnTo>
                    <a:pt x="2486220" y="584461"/>
                  </a:lnTo>
                  <a:cubicBezTo>
                    <a:pt x="2486220" y="590333"/>
                    <a:pt x="2483887" y="595966"/>
                    <a:pt x="2479734" y="600118"/>
                  </a:cubicBezTo>
                  <a:cubicBezTo>
                    <a:pt x="2475582" y="604271"/>
                    <a:pt x="2469949" y="606604"/>
                    <a:pt x="2464077" y="606604"/>
                  </a:cubicBezTo>
                  <a:lnTo>
                    <a:pt x="22144" y="606604"/>
                  </a:lnTo>
                  <a:cubicBezTo>
                    <a:pt x="16271" y="606604"/>
                    <a:pt x="10638" y="604271"/>
                    <a:pt x="6486" y="600118"/>
                  </a:cubicBezTo>
                  <a:cubicBezTo>
                    <a:pt x="2333" y="595966"/>
                    <a:pt x="0" y="590333"/>
                    <a:pt x="0" y="584461"/>
                  </a:cubicBezTo>
                  <a:lnTo>
                    <a:pt x="0" y="22144"/>
                  </a:lnTo>
                  <a:cubicBezTo>
                    <a:pt x="0" y="16271"/>
                    <a:pt x="2333" y="10638"/>
                    <a:pt x="6486" y="6486"/>
                  </a:cubicBezTo>
                  <a:cubicBezTo>
                    <a:pt x="10638" y="2333"/>
                    <a:pt x="16271" y="0"/>
                    <a:pt x="22144" y="0"/>
                  </a:cubicBezTo>
                  <a:close/>
                </a:path>
              </a:pathLst>
            </a:custGeom>
            <a:solidFill>
              <a:srgbClr val="000000">
                <a:alpha val="0"/>
              </a:srgbClr>
            </a:solidFill>
            <a:ln w="85725" cap="rnd">
              <a:solidFill>
                <a:srgbClr val="99B5FF"/>
              </a:solidFill>
              <a:prstDash val="solid"/>
              <a:round/>
            </a:ln>
          </p:spPr>
        </p:sp>
        <p:sp>
          <p:nvSpPr>
            <p:cNvPr name="TextBox 15" id="15"/>
            <p:cNvSpPr txBox="true"/>
            <p:nvPr/>
          </p:nvSpPr>
          <p:spPr>
            <a:xfrm>
              <a:off x="0" y="-19050"/>
              <a:ext cx="2486220" cy="625654"/>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8098840" y="5742430"/>
            <a:ext cx="3989911" cy="1630715"/>
            <a:chOff x="0" y="0"/>
            <a:chExt cx="1050841" cy="429489"/>
          </a:xfrm>
        </p:grpSpPr>
        <p:sp>
          <p:nvSpPr>
            <p:cNvPr name="Freeform 17" id="17"/>
            <p:cNvSpPr/>
            <p:nvPr/>
          </p:nvSpPr>
          <p:spPr>
            <a:xfrm flipH="false" flipV="false" rot="0">
              <a:off x="0" y="0"/>
              <a:ext cx="1050841" cy="429489"/>
            </a:xfrm>
            <a:custGeom>
              <a:avLst/>
              <a:gdLst/>
              <a:ahLst/>
              <a:cxnLst/>
              <a:rect r="r" b="b" t="t" l="l"/>
              <a:pathLst>
                <a:path h="429489" w="1050841">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name="TextBox 18" id="18"/>
            <p:cNvSpPr txBox="true"/>
            <p:nvPr/>
          </p:nvSpPr>
          <p:spPr>
            <a:xfrm>
              <a:off x="0" y="-76200"/>
              <a:ext cx="1050841" cy="505689"/>
            </a:xfrm>
            <a:prstGeom prst="rect">
              <a:avLst/>
            </a:prstGeom>
          </p:spPr>
          <p:txBody>
            <a:bodyPr anchor="ctr" rtlCol="false" tIns="50800" lIns="50800" bIns="50800" rIns="50800"/>
            <a:lstStyle/>
            <a:p>
              <a:pPr algn="ctr">
                <a:lnSpc>
                  <a:spcPts val="5599"/>
                </a:lnSpc>
              </a:pPr>
              <a:r>
                <a:rPr lang="en-US" b="true" sz="3999">
                  <a:solidFill>
                    <a:srgbClr val="F8F8F8"/>
                  </a:solidFill>
                  <a:latin typeface="Be Vietnam Ultra-Bold"/>
                  <a:ea typeface="Be Vietnam Ultra-Bold"/>
                  <a:cs typeface="Be Vietnam Ultra-Bold"/>
                  <a:sym typeface="Be Vietnam Ultra-Bold"/>
                </a:rPr>
                <a:t>Device</a:t>
              </a:r>
            </a:p>
          </p:txBody>
        </p:sp>
      </p:grpSp>
      <p:sp>
        <p:nvSpPr>
          <p:cNvPr name="Freeform 19" id="19"/>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907398" y="3867224"/>
            <a:ext cx="5679042" cy="2552552"/>
            <a:chOff x="0" y="0"/>
            <a:chExt cx="944356" cy="424458"/>
          </a:xfrm>
        </p:grpSpPr>
        <p:sp>
          <p:nvSpPr>
            <p:cNvPr name="Freeform 21" id="21"/>
            <p:cNvSpPr/>
            <p:nvPr/>
          </p:nvSpPr>
          <p:spPr>
            <a:xfrm flipH="false" flipV="false" rot="0">
              <a:off x="0" y="0"/>
              <a:ext cx="944356" cy="424458"/>
            </a:xfrm>
            <a:custGeom>
              <a:avLst/>
              <a:gdLst/>
              <a:ahLst/>
              <a:cxnLst/>
              <a:rect r="r" b="b" t="t" l="l"/>
              <a:pathLst>
                <a:path h="424458" w="944356">
                  <a:moveTo>
                    <a:pt x="472178" y="0"/>
                  </a:moveTo>
                  <a:cubicBezTo>
                    <a:pt x="211401" y="0"/>
                    <a:pt x="0" y="95018"/>
                    <a:pt x="0" y="212229"/>
                  </a:cubicBezTo>
                  <a:cubicBezTo>
                    <a:pt x="0" y="329440"/>
                    <a:pt x="211401" y="424458"/>
                    <a:pt x="472178" y="424458"/>
                  </a:cubicBezTo>
                  <a:cubicBezTo>
                    <a:pt x="732954" y="424458"/>
                    <a:pt x="944356" y="329440"/>
                    <a:pt x="944356" y="212229"/>
                  </a:cubicBezTo>
                  <a:cubicBezTo>
                    <a:pt x="944356" y="95018"/>
                    <a:pt x="732954" y="0"/>
                    <a:pt x="472178" y="0"/>
                  </a:cubicBezTo>
                  <a:close/>
                </a:path>
              </a:pathLst>
            </a:custGeom>
            <a:solidFill>
              <a:srgbClr val="000000">
                <a:alpha val="0"/>
              </a:srgbClr>
            </a:solidFill>
            <a:ln w="95250" cap="sq">
              <a:solidFill>
                <a:srgbClr val="99B5FF"/>
              </a:solidFill>
              <a:prstDash val="solid"/>
              <a:miter/>
            </a:ln>
          </p:spPr>
        </p:sp>
        <p:sp>
          <p:nvSpPr>
            <p:cNvPr name="TextBox 22" id="22"/>
            <p:cNvSpPr txBox="true"/>
            <p:nvPr/>
          </p:nvSpPr>
          <p:spPr>
            <a:xfrm>
              <a:off x="88533" y="20743"/>
              <a:ext cx="767289" cy="363922"/>
            </a:xfrm>
            <a:prstGeom prst="rect">
              <a:avLst/>
            </a:prstGeom>
          </p:spPr>
          <p:txBody>
            <a:bodyPr anchor="ctr" rtlCol="false" tIns="50800" lIns="50800" bIns="50800" rIns="50800"/>
            <a:lstStyle/>
            <a:p>
              <a:pPr algn="ctr">
                <a:lnSpc>
                  <a:spcPts val="2859"/>
                </a:lnSpc>
              </a:pPr>
            </a:p>
          </p:txBody>
        </p:sp>
      </p:grpSp>
      <p:sp>
        <p:nvSpPr>
          <p:cNvPr name="TextBox 23" id="23"/>
          <p:cNvSpPr txBox="true"/>
          <p:nvPr/>
        </p:nvSpPr>
        <p:spPr>
          <a:xfrm rot="0">
            <a:off x="1380473" y="4535045"/>
            <a:ext cx="4732893" cy="1076325"/>
          </a:xfrm>
          <a:prstGeom prst="rect">
            <a:avLst/>
          </a:prstGeom>
        </p:spPr>
        <p:txBody>
          <a:bodyPr anchor="t" rtlCol="false" tIns="0" lIns="0" bIns="0" rIns="0">
            <a:spAutoFit/>
          </a:bodyPr>
          <a:lstStyle/>
          <a:p>
            <a:pPr algn="l">
              <a:lnSpc>
                <a:spcPts val="8400"/>
              </a:lnSpc>
            </a:pPr>
            <a:r>
              <a:rPr lang="en-US" b="true" sz="7000">
                <a:solidFill>
                  <a:srgbClr val="F8F8F8"/>
                </a:solidFill>
                <a:latin typeface="Be Vietnam Ultra-Bold"/>
                <a:ea typeface="Be Vietnam Ultra-Bold"/>
                <a:cs typeface="Be Vietnam Ultra-Bold"/>
                <a:sym typeface="Be Vietnam Ultra-Bold"/>
              </a:rPr>
              <a:t>Objectives</a:t>
            </a:r>
          </a:p>
        </p:txBody>
      </p:sp>
      <p:grpSp>
        <p:nvGrpSpPr>
          <p:cNvPr name="Group 24" id="24"/>
          <p:cNvGrpSpPr/>
          <p:nvPr/>
        </p:nvGrpSpPr>
        <p:grpSpPr>
          <a:xfrm rot="0">
            <a:off x="12716363" y="5753162"/>
            <a:ext cx="4302807" cy="1619984"/>
            <a:chOff x="0" y="0"/>
            <a:chExt cx="5737076" cy="2159978"/>
          </a:xfrm>
        </p:grpSpPr>
        <p:sp>
          <p:nvSpPr>
            <p:cNvPr name="TextBox 25" id="25"/>
            <p:cNvSpPr txBox="true"/>
            <p:nvPr/>
          </p:nvSpPr>
          <p:spPr>
            <a:xfrm rot="0">
              <a:off x="0" y="-19138"/>
              <a:ext cx="5737076" cy="464397"/>
            </a:xfrm>
            <a:prstGeom prst="rect">
              <a:avLst/>
            </a:prstGeom>
          </p:spPr>
          <p:txBody>
            <a:bodyPr anchor="t" rtlCol="false" tIns="0" lIns="0" bIns="0" rIns="0">
              <a:spAutoFit/>
            </a:bodyPr>
            <a:lstStyle/>
            <a:p>
              <a:pPr algn="l" marL="0" indent="0" lvl="0">
                <a:lnSpc>
                  <a:spcPts val="2859"/>
                </a:lnSpc>
                <a:spcBef>
                  <a:spcPct val="0"/>
                </a:spcBef>
              </a:pPr>
              <a:r>
                <a:rPr lang="en-US" b="true" sz="2199" spc="191" u="none">
                  <a:solidFill>
                    <a:srgbClr val="F8F8F8"/>
                  </a:solidFill>
                  <a:latin typeface="Be Vietnam Ultra-Bold"/>
                  <a:ea typeface="Be Vietnam Ultra-Bold"/>
                  <a:cs typeface="Be Vietnam Ultra-Bold"/>
                  <a:sym typeface="Be Vietnam Ultra-Bold"/>
                </a:rPr>
                <a:t>OBJECTIVE # 2</a:t>
              </a:r>
            </a:p>
          </p:txBody>
        </p:sp>
        <p:sp>
          <p:nvSpPr>
            <p:cNvPr name="TextBox 26" id="26"/>
            <p:cNvSpPr txBox="true"/>
            <p:nvPr/>
          </p:nvSpPr>
          <p:spPr>
            <a:xfrm rot="0">
              <a:off x="0" y="517277"/>
              <a:ext cx="5737076" cy="1642745"/>
            </a:xfrm>
            <a:prstGeom prst="rect">
              <a:avLst/>
            </a:prstGeom>
          </p:spPr>
          <p:txBody>
            <a:bodyPr anchor="t" rtlCol="false" tIns="0" lIns="0" bIns="0" rIns="0">
              <a:spAutoFit/>
            </a:bodyPr>
            <a:lstStyle/>
            <a:p>
              <a:pPr algn="l">
                <a:lnSpc>
                  <a:spcPts val="3359"/>
                </a:lnSpc>
              </a:pPr>
              <a:r>
                <a:rPr lang="en-US" sz="2400">
                  <a:solidFill>
                    <a:srgbClr val="F8F8F8"/>
                  </a:solidFill>
                  <a:latin typeface="IBM Plex Sans"/>
                  <a:ea typeface="IBM Plex Sans"/>
                  <a:cs typeface="IBM Plex Sans"/>
                  <a:sym typeface="IBM Plex Sans"/>
                </a:rPr>
                <a:t>Construct a fully functioning biomedical device to test our model.</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2529831">
            <a:off x="9196728" y="-761698"/>
            <a:ext cx="11410935" cy="15176544"/>
          </a:xfrm>
          <a:custGeom>
            <a:avLst/>
            <a:gdLst/>
            <a:ahLst/>
            <a:cxnLst/>
            <a:rect r="r" b="b" t="t" l="l"/>
            <a:pathLst>
              <a:path h="15176544" w="11410935">
                <a:moveTo>
                  <a:pt x="0" y="0"/>
                </a:moveTo>
                <a:lnTo>
                  <a:pt x="11410935" y="0"/>
                </a:lnTo>
                <a:lnTo>
                  <a:pt x="11410935" y="15176543"/>
                </a:lnTo>
                <a:lnTo>
                  <a:pt x="0" y="15176543"/>
                </a:lnTo>
                <a:lnTo>
                  <a:pt x="0" y="0"/>
                </a:lnTo>
                <a:close/>
              </a:path>
            </a:pathLst>
          </a:custGeom>
          <a:blipFill>
            <a:blip r:embed="rId2">
              <a:alphaModFix amt="8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60152"/>
            <a:ext cx="7346454"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Be Vietnam Ultra-Bold"/>
                <a:ea typeface="Be Vietnam Ultra-Bold"/>
                <a:cs typeface="Be Vietnam Ultra-Bold"/>
                <a:sym typeface="Be Vietnam Ultra-Bold"/>
              </a:rPr>
              <a:t>Our Methodology</a:t>
            </a:r>
          </a:p>
        </p:txBody>
      </p:sp>
      <p:grpSp>
        <p:nvGrpSpPr>
          <p:cNvPr name="Group 4" id="4"/>
          <p:cNvGrpSpPr/>
          <p:nvPr/>
        </p:nvGrpSpPr>
        <p:grpSpPr>
          <a:xfrm rot="0">
            <a:off x="817344" y="1951850"/>
            <a:ext cx="8115300" cy="8784523"/>
            <a:chOff x="0" y="0"/>
            <a:chExt cx="2137363" cy="2313619"/>
          </a:xfrm>
        </p:grpSpPr>
        <p:sp>
          <p:nvSpPr>
            <p:cNvPr name="Freeform 5" id="5"/>
            <p:cNvSpPr/>
            <p:nvPr/>
          </p:nvSpPr>
          <p:spPr>
            <a:xfrm flipH="false" flipV="false" rot="0">
              <a:off x="0" y="0"/>
              <a:ext cx="2137363" cy="2313619"/>
            </a:xfrm>
            <a:custGeom>
              <a:avLst/>
              <a:gdLst/>
              <a:ahLst/>
              <a:cxnLst/>
              <a:rect r="r" b="b" t="t" l="l"/>
              <a:pathLst>
                <a:path h="2313619" w="2137363">
                  <a:moveTo>
                    <a:pt x="95399" y="0"/>
                  </a:moveTo>
                  <a:lnTo>
                    <a:pt x="2041964" y="0"/>
                  </a:lnTo>
                  <a:cubicBezTo>
                    <a:pt x="2067265" y="0"/>
                    <a:pt x="2091530" y="10051"/>
                    <a:pt x="2109421" y="27942"/>
                  </a:cubicBezTo>
                  <a:cubicBezTo>
                    <a:pt x="2127312" y="45833"/>
                    <a:pt x="2137363" y="70098"/>
                    <a:pt x="2137363" y="95399"/>
                  </a:cubicBezTo>
                  <a:lnTo>
                    <a:pt x="2137363" y="2218220"/>
                  </a:lnTo>
                  <a:cubicBezTo>
                    <a:pt x="2137363" y="2270908"/>
                    <a:pt x="2094651" y="2313619"/>
                    <a:pt x="2041964" y="2313619"/>
                  </a:cubicBezTo>
                  <a:lnTo>
                    <a:pt x="95399" y="2313619"/>
                  </a:lnTo>
                  <a:cubicBezTo>
                    <a:pt x="70098" y="2313619"/>
                    <a:pt x="45833" y="2303568"/>
                    <a:pt x="27942" y="2285678"/>
                  </a:cubicBezTo>
                  <a:cubicBezTo>
                    <a:pt x="10051" y="2267787"/>
                    <a:pt x="0" y="2243522"/>
                    <a:pt x="0" y="2218220"/>
                  </a:cubicBezTo>
                  <a:lnTo>
                    <a:pt x="0" y="95399"/>
                  </a:lnTo>
                  <a:cubicBezTo>
                    <a:pt x="0" y="42712"/>
                    <a:pt x="42712" y="0"/>
                    <a:pt x="95399" y="0"/>
                  </a:cubicBezTo>
                  <a:close/>
                </a:path>
              </a:pathLst>
            </a:custGeom>
            <a:solidFill>
              <a:srgbClr val="000000">
                <a:alpha val="40000"/>
              </a:srgbClr>
            </a:solidFill>
          </p:spPr>
        </p:sp>
        <p:sp>
          <p:nvSpPr>
            <p:cNvPr name="TextBox 6" id="6"/>
            <p:cNvSpPr txBox="true"/>
            <p:nvPr/>
          </p:nvSpPr>
          <p:spPr>
            <a:xfrm>
              <a:off x="0" y="-19050"/>
              <a:ext cx="2137363" cy="2332669"/>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9355356" y="1951850"/>
            <a:ext cx="8115300" cy="8784523"/>
            <a:chOff x="0" y="0"/>
            <a:chExt cx="2137363" cy="2313619"/>
          </a:xfrm>
        </p:grpSpPr>
        <p:sp>
          <p:nvSpPr>
            <p:cNvPr name="Freeform 8" id="8"/>
            <p:cNvSpPr/>
            <p:nvPr/>
          </p:nvSpPr>
          <p:spPr>
            <a:xfrm flipH="false" flipV="false" rot="0">
              <a:off x="0" y="0"/>
              <a:ext cx="2137363" cy="2313619"/>
            </a:xfrm>
            <a:custGeom>
              <a:avLst/>
              <a:gdLst/>
              <a:ahLst/>
              <a:cxnLst/>
              <a:rect r="r" b="b" t="t" l="l"/>
              <a:pathLst>
                <a:path h="2313619" w="2137363">
                  <a:moveTo>
                    <a:pt x="95399" y="0"/>
                  </a:moveTo>
                  <a:lnTo>
                    <a:pt x="2041964" y="0"/>
                  </a:lnTo>
                  <a:cubicBezTo>
                    <a:pt x="2067265" y="0"/>
                    <a:pt x="2091530" y="10051"/>
                    <a:pt x="2109421" y="27942"/>
                  </a:cubicBezTo>
                  <a:cubicBezTo>
                    <a:pt x="2127312" y="45833"/>
                    <a:pt x="2137363" y="70098"/>
                    <a:pt x="2137363" y="95399"/>
                  </a:cubicBezTo>
                  <a:lnTo>
                    <a:pt x="2137363" y="2218220"/>
                  </a:lnTo>
                  <a:cubicBezTo>
                    <a:pt x="2137363" y="2270908"/>
                    <a:pt x="2094651" y="2313619"/>
                    <a:pt x="2041964" y="2313619"/>
                  </a:cubicBezTo>
                  <a:lnTo>
                    <a:pt x="95399" y="2313619"/>
                  </a:lnTo>
                  <a:cubicBezTo>
                    <a:pt x="70098" y="2313619"/>
                    <a:pt x="45833" y="2303568"/>
                    <a:pt x="27942" y="2285678"/>
                  </a:cubicBezTo>
                  <a:cubicBezTo>
                    <a:pt x="10051" y="2267787"/>
                    <a:pt x="0" y="2243522"/>
                    <a:pt x="0" y="2218220"/>
                  </a:cubicBezTo>
                  <a:lnTo>
                    <a:pt x="0" y="95399"/>
                  </a:lnTo>
                  <a:cubicBezTo>
                    <a:pt x="0" y="42712"/>
                    <a:pt x="42712" y="0"/>
                    <a:pt x="95399" y="0"/>
                  </a:cubicBezTo>
                  <a:close/>
                </a:path>
              </a:pathLst>
            </a:custGeom>
            <a:solidFill>
              <a:srgbClr val="000000">
                <a:alpha val="40000"/>
              </a:srgbClr>
            </a:solidFill>
          </p:spPr>
        </p:sp>
        <p:sp>
          <p:nvSpPr>
            <p:cNvPr name="TextBox 9" id="9"/>
            <p:cNvSpPr txBox="true"/>
            <p:nvPr/>
          </p:nvSpPr>
          <p:spPr>
            <a:xfrm>
              <a:off x="0" y="-19050"/>
              <a:ext cx="2137363" cy="233266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1571223" y="2381827"/>
            <a:ext cx="5065316" cy="688961"/>
          </a:xfrm>
          <a:prstGeom prst="rect">
            <a:avLst/>
          </a:prstGeom>
        </p:spPr>
        <p:txBody>
          <a:bodyPr anchor="t" rtlCol="false" tIns="0" lIns="0" bIns="0" rIns="0">
            <a:spAutoFit/>
          </a:bodyPr>
          <a:lstStyle/>
          <a:p>
            <a:pPr algn="l">
              <a:lnSpc>
                <a:spcPts val="5600"/>
              </a:lnSpc>
            </a:pPr>
            <a:r>
              <a:rPr lang="en-US" sz="4000" b="true">
                <a:solidFill>
                  <a:srgbClr val="F8F8F8"/>
                </a:solidFill>
                <a:latin typeface="Canva Sans Bold"/>
                <a:ea typeface="Canva Sans Bold"/>
                <a:cs typeface="Canva Sans Bold"/>
                <a:sym typeface="Canva Sans Bold"/>
              </a:rPr>
              <a:t>Model Development</a:t>
            </a:r>
          </a:p>
        </p:txBody>
      </p:sp>
      <p:sp>
        <p:nvSpPr>
          <p:cNvPr name="TextBox 11" id="11"/>
          <p:cNvSpPr txBox="true"/>
          <p:nvPr/>
        </p:nvSpPr>
        <p:spPr>
          <a:xfrm rot="0">
            <a:off x="10089517" y="2381827"/>
            <a:ext cx="2966343" cy="688961"/>
          </a:xfrm>
          <a:prstGeom prst="rect">
            <a:avLst/>
          </a:prstGeom>
        </p:spPr>
        <p:txBody>
          <a:bodyPr anchor="t" rtlCol="false" tIns="0" lIns="0" bIns="0" rIns="0">
            <a:spAutoFit/>
          </a:bodyPr>
          <a:lstStyle/>
          <a:p>
            <a:pPr algn="l">
              <a:lnSpc>
                <a:spcPts val="5600"/>
              </a:lnSpc>
            </a:pPr>
            <a:r>
              <a:rPr lang="en-US" sz="4000" b="true">
                <a:solidFill>
                  <a:srgbClr val="F8F8F8"/>
                </a:solidFill>
                <a:latin typeface="Canva Sans Bold"/>
                <a:ea typeface="Canva Sans Bold"/>
                <a:cs typeface="Canva Sans Bold"/>
                <a:sym typeface="Canva Sans Bold"/>
              </a:rPr>
              <a:t>EKG System</a:t>
            </a:r>
          </a:p>
        </p:txBody>
      </p:sp>
      <p:sp>
        <p:nvSpPr>
          <p:cNvPr name="TextBox 12" id="12"/>
          <p:cNvSpPr txBox="true"/>
          <p:nvPr/>
        </p:nvSpPr>
        <p:spPr>
          <a:xfrm rot="0">
            <a:off x="9845842" y="3370081"/>
            <a:ext cx="6545031" cy="4773466"/>
          </a:xfrm>
          <a:prstGeom prst="rect">
            <a:avLst/>
          </a:prstGeom>
        </p:spPr>
        <p:txBody>
          <a:bodyPr anchor="t" rtlCol="false" tIns="0" lIns="0" bIns="0" rIns="0">
            <a:spAutoFit/>
          </a:bodyPr>
          <a:lstStyle/>
          <a:p>
            <a:pPr algn="l" marL="649962" indent="-324981" lvl="1">
              <a:lnSpc>
                <a:spcPts val="4214"/>
              </a:lnSpc>
              <a:buFont typeface="Arial"/>
              <a:buChar char="•"/>
            </a:pPr>
            <a:r>
              <a:rPr lang="en-US" b="true" sz="3010">
                <a:solidFill>
                  <a:srgbClr val="F8F8F8"/>
                </a:solidFill>
                <a:latin typeface="IBM Plex Sans Bold"/>
                <a:ea typeface="IBM Plex Sans Bold"/>
                <a:cs typeface="IBM Plex Sans Bold"/>
                <a:sym typeface="IBM Plex Sans Bold"/>
              </a:rPr>
              <a:t>Arduino</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AD8232 module (3-lead EKG)</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Arduino script (C++)</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Connect to computer</a:t>
            </a:r>
          </a:p>
          <a:p>
            <a:pPr algn="l" marL="649962" indent="-324981" lvl="1">
              <a:lnSpc>
                <a:spcPts val="4214"/>
              </a:lnSpc>
              <a:buFont typeface="Arial"/>
              <a:buChar char="•"/>
            </a:pPr>
            <a:r>
              <a:rPr lang="en-US" b="true" sz="3010">
                <a:solidFill>
                  <a:srgbClr val="F8F8F8"/>
                </a:solidFill>
                <a:latin typeface="IBM Plex Sans Bold"/>
                <a:ea typeface="IBM Plex Sans Bold"/>
                <a:cs typeface="IBM Plex Sans Bold"/>
                <a:sym typeface="IBM Plex Sans Bold"/>
              </a:rPr>
              <a:t>Python Script (TKinter)</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controls hardware</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shows signal output</a:t>
            </a:r>
          </a:p>
          <a:p>
            <a:pPr algn="l" marL="1299925" indent="-433308" lvl="2">
              <a:lnSpc>
                <a:spcPts val="4214"/>
              </a:lnSpc>
              <a:buFont typeface="Arial"/>
              <a:buChar char="⚬"/>
            </a:pPr>
            <a:r>
              <a:rPr lang="en-US" b="true" sz="3010">
                <a:solidFill>
                  <a:srgbClr val="F8F8F8"/>
                </a:solidFill>
                <a:latin typeface="IBM Plex Sans Bold"/>
                <a:ea typeface="IBM Plex Sans Bold"/>
                <a:cs typeface="IBM Plex Sans Bold"/>
                <a:sym typeface="IBM Plex Sans Bold"/>
              </a:rPr>
              <a:t>displays prediction</a:t>
            </a:r>
          </a:p>
          <a:p>
            <a:pPr algn="l">
              <a:lnSpc>
                <a:spcPts val="4214"/>
              </a:lnSpc>
            </a:pPr>
          </a:p>
        </p:txBody>
      </p:sp>
      <p:sp>
        <p:nvSpPr>
          <p:cNvPr name="TextBox 13" id="13"/>
          <p:cNvSpPr txBox="true"/>
          <p:nvPr/>
        </p:nvSpPr>
        <p:spPr>
          <a:xfrm rot="0">
            <a:off x="1391196" y="3370081"/>
            <a:ext cx="5949038" cy="6134423"/>
          </a:xfrm>
          <a:prstGeom prst="rect">
            <a:avLst/>
          </a:prstGeom>
        </p:spPr>
        <p:txBody>
          <a:bodyPr anchor="t" rtlCol="false" tIns="0" lIns="0" bIns="0" rIns="0">
            <a:spAutoFit/>
          </a:bodyPr>
          <a:lstStyle/>
          <a:p>
            <a:pPr algn="l" marL="607489" indent="-303745" lvl="1">
              <a:lnSpc>
                <a:spcPts val="3939"/>
              </a:lnSpc>
              <a:buFont typeface="Arial"/>
              <a:buChar char="•"/>
            </a:pPr>
            <a:r>
              <a:rPr lang="en-US" b="true" sz="2813">
                <a:solidFill>
                  <a:srgbClr val="F8F8F8"/>
                </a:solidFill>
                <a:latin typeface="IBM Plex Sans Bold"/>
                <a:ea typeface="IBM Plex Sans Bold"/>
                <a:cs typeface="IBM Plex Sans Bold"/>
                <a:sym typeface="IBM Plex Sans Bold"/>
              </a:rPr>
              <a:t>Naive Bayes</a:t>
            </a:r>
          </a:p>
          <a:p>
            <a:pPr algn="l" marL="1133982" indent="-377994" lvl="2">
              <a:lnSpc>
                <a:spcPts val="3676"/>
              </a:lnSpc>
              <a:buFont typeface="Arial"/>
              <a:buChar char="⚬"/>
            </a:pPr>
            <a:r>
              <a:rPr lang="en-US" b="true" sz="2626">
                <a:solidFill>
                  <a:srgbClr val="F8F8F8"/>
                </a:solidFill>
                <a:latin typeface="IBM Plex Sans Bold"/>
                <a:ea typeface="IBM Plex Sans Bold"/>
                <a:cs typeface="IBM Plex Sans Bold"/>
                <a:sym typeface="IBM Plex Sans Bold"/>
              </a:rPr>
              <a:t>True baseline model - helpful for checking data cleaning and as comparison for more complex models</a:t>
            </a:r>
          </a:p>
          <a:p>
            <a:pPr algn="l" marL="607489" indent="-303745" lvl="1">
              <a:lnSpc>
                <a:spcPts val="3939"/>
              </a:lnSpc>
              <a:buFont typeface="Arial"/>
              <a:buChar char="•"/>
            </a:pPr>
            <a:r>
              <a:rPr lang="en-US" b="true" sz="2813">
                <a:solidFill>
                  <a:srgbClr val="F8F8F8"/>
                </a:solidFill>
                <a:latin typeface="IBM Plex Sans Bold"/>
                <a:ea typeface="IBM Plex Sans Bold"/>
                <a:cs typeface="IBM Plex Sans Bold"/>
                <a:sym typeface="IBM Plex Sans Bold"/>
              </a:rPr>
              <a:t>CNN</a:t>
            </a:r>
          </a:p>
          <a:p>
            <a:pPr algn="l" marL="1133982" indent="-377994" lvl="2">
              <a:lnSpc>
                <a:spcPts val="3676"/>
              </a:lnSpc>
              <a:buFont typeface="Arial"/>
              <a:buChar char="⚬"/>
            </a:pPr>
            <a:r>
              <a:rPr lang="en-US" b="true" sz="2626">
                <a:solidFill>
                  <a:srgbClr val="F8F8F8"/>
                </a:solidFill>
                <a:latin typeface="IBM Plex Sans Bold"/>
                <a:ea typeface="IBM Plex Sans Bold"/>
                <a:cs typeface="IBM Plex Sans Bold"/>
                <a:sym typeface="IBM Plex Sans Bold"/>
              </a:rPr>
              <a:t>A </a:t>
            </a:r>
            <a:r>
              <a:rPr lang="en-US" b="true" sz="2626">
                <a:solidFill>
                  <a:srgbClr val="F8F8F8"/>
                </a:solidFill>
                <a:latin typeface="IBM Plex Sans Bold"/>
                <a:ea typeface="IBM Plex Sans Bold"/>
                <a:cs typeface="IBM Plex Sans Bold"/>
                <a:sym typeface="IBM Plex Sans Bold"/>
              </a:rPr>
              <a:t>deep learning technique that is very well suited for time series data, like ECGs.</a:t>
            </a:r>
          </a:p>
          <a:p>
            <a:pPr algn="l" marL="607489" indent="-303745" lvl="1">
              <a:lnSpc>
                <a:spcPts val="3939"/>
              </a:lnSpc>
              <a:buFont typeface="Arial"/>
              <a:buChar char="•"/>
            </a:pPr>
            <a:r>
              <a:rPr lang="en-US" b="true" sz="2813">
                <a:solidFill>
                  <a:srgbClr val="F8F8F8"/>
                </a:solidFill>
                <a:latin typeface="IBM Plex Sans Bold"/>
                <a:ea typeface="IBM Plex Sans Bold"/>
                <a:cs typeface="IBM Plex Sans Bold"/>
                <a:sym typeface="IBM Plex Sans Bold"/>
              </a:rPr>
              <a:t>RNN</a:t>
            </a:r>
          </a:p>
          <a:p>
            <a:pPr algn="l" marL="1133982" indent="-377994" lvl="2">
              <a:lnSpc>
                <a:spcPts val="3676"/>
              </a:lnSpc>
              <a:buFont typeface="Arial"/>
              <a:buChar char="⚬"/>
            </a:pPr>
            <a:r>
              <a:rPr lang="en-US" b="true" sz="2626">
                <a:solidFill>
                  <a:srgbClr val="F8F8F8"/>
                </a:solidFill>
                <a:latin typeface="IBM Plex Sans Bold"/>
                <a:ea typeface="IBM Plex Sans Bold"/>
                <a:cs typeface="IBM Plex Sans Bold"/>
                <a:sym typeface="IBM Plex Sans Bold"/>
              </a:rPr>
              <a:t>Neural network that has working memory and can process sequential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7238260">
            <a:off x="3228783" y="1925446"/>
            <a:ext cx="16206451" cy="5863789"/>
          </a:xfrm>
          <a:custGeom>
            <a:avLst/>
            <a:gdLst/>
            <a:ahLst/>
            <a:cxnLst/>
            <a:rect r="r" b="b" t="t" l="l"/>
            <a:pathLst>
              <a:path h="5863789" w="16206451">
                <a:moveTo>
                  <a:pt x="0" y="0"/>
                </a:moveTo>
                <a:lnTo>
                  <a:pt x="16206451" y="0"/>
                </a:lnTo>
                <a:lnTo>
                  <a:pt x="16206451" y="5863788"/>
                </a:lnTo>
                <a:lnTo>
                  <a:pt x="0" y="5863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26136" y="2757822"/>
            <a:ext cx="9233164" cy="6500478"/>
          </a:xfrm>
          <a:custGeom>
            <a:avLst/>
            <a:gdLst/>
            <a:ahLst/>
            <a:cxnLst/>
            <a:rect r="r" b="b" t="t" l="l"/>
            <a:pathLst>
              <a:path h="6500478" w="9233164">
                <a:moveTo>
                  <a:pt x="0" y="0"/>
                </a:moveTo>
                <a:lnTo>
                  <a:pt x="9233164" y="0"/>
                </a:lnTo>
                <a:lnTo>
                  <a:pt x="9233164" y="6500478"/>
                </a:lnTo>
                <a:lnTo>
                  <a:pt x="0" y="6500478"/>
                </a:lnTo>
                <a:lnTo>
                  <a:pt x="0" y="0"/>
                </a:lnTo>
                <a:close/>
              </a:path>
            </a:pathLst>
          </a:custGeom>
          <a:blipFill>
            <a:blip r:embed="rId4"/>
            <a:stretch>
              <a:fillRect l="0" t="0" r="0" b="0"/>
            </a:stretch>
          </a:blipFill>
        </p:spPr>
      </p:sp>
      <p:grpSp>
        <p:nvGrpSpPr>
          <p:cNvPr name="Group 4" id="4"/>
          <p:cNvGrpSpPr/>
          <p:nvPr/>
        </p:nvGrpSpPr>
        <p:grpSpPr>
          <a:xfrm rot="0">
            <a:off x="831102" y="3811041"/>
            <a:ext cx="6738784" cy="8784523"/>
            <a:chOff x="0" y="0"/>
            <a:chExt cx="1774824" cy="2313619"/>
          </a:xfrm>
        </p:grpSpPr>
        <p:sp>
          <p:nvSpPr>
            <p:cNvPr name="Freeform 5" id="5"/>
            <p:cNvSpPr/>
            <p:nvPr/>
          </p:nvSpPr>
          <p:spPr>
            <a:xfrm flipH="false" flipV="false" rot="0">
              <a:off x="0" y="0"/>
              <a:ext cx="1774824" cy="2313619"/>
            </a:xfrm>
            <a:custGeom>
              <a:avLst/>
              <a:gdLst/>
              <a:ahLst/>
              <a:cxnLst/>
              <a:rect r="r" b="b" t="t" l="l"/>
              <a:pathLst>
                <a:path h="2313619" w="1774824">
                  <a:moveTo>
                    <a:pt x="114886" y="0"/>
                  </a:moveTo>
                  <a:lnTo>
                    <a:pt x="1659938" y="0"/>
                  </a:lnTo>
                  <a:cubicBezTo>
                    <a:pt x="1690407" y="0"/>
                    <a:pt x="1719629" y="12104"/>
                    <a:pt x="1741175" y="33649"/>
                  </a:cubicBezTo>
                  <a:cubicBezTo>
                    <a:pt x="1762720" y="55195"/>
                    <a:pt x="1774824" y="84416"/>
                    <a:pt x="1774824" y="114886"/>
                  </a:cubicBezTo>
                  <a:lnTo>
                    <a:pt x="1774824" y="2198733"/>
                  </a:lnTo>
                  <a:cubicBezTo>
                    <a:pt x="1774824" y="2229203"/>
                    <a:pt x="1762720" y="2258425"/>
                    <a:pt x="1741175" y="2279970"/>
                  </a:cubicBezTo>
                  <a:cubicBezTo>
                    <a:pt x="1719629" y="2301515"/>
                    <a:pt x="1690407" y="2313619"/>
                    <a:pt x="1659938" y="2313619"/>
                  </a:cubicBezTo>
                  <a:lnTo>
                    <a:pt x="114886" y="2313619"/>
                  </a:lnTo>
                  <a:cubicBezTo>
                    <a:pt x="84416" y="2313619"/>
                    <a:pt x="55195" y="2301515"/>
                    <a:pt x="33649" y="2279970"/>
                  </a:cubicBezTo>
                  <a:cubicBezTo>
                    <a:pt x="12104" y="2258425"/>
                    <a:pt x="0" y="2229203"/>
                    <a:pt x="0" y="2198733"/>
                  </a:cubicBezTo>
                  <a:lnTo>
                    <a:pt x="0" y="114886"/>
                  </a:lnTo>
                  <a:cubicBezTo>
                    <a:pt x="0" y="84416"/>
                    <a:pt x="12104" y="55195"/>
                    <a:pt x="33649" y="33649"/>
                  </a:cubicBezTo>
                  <a:cubicBezTo>
                    <a:pt x="55195" y="12104"/>
                    <a:pt x="84416" y="0"/>
                    <a:pt x="114886" y="0"/>
                  </a:cubicBezTo>
                  <a:close/>
                </a:path>
              </a:pathLst>
            </a:custGeom>
            <a:solidFill>
              <a:srgbClr val="000000">
                <a:alpha val="40000"/>
              </a:srgbClr>
            </a:solidFill>
          </p:spPr>
        </p:sp>
        <p:sp>
          <p:nvSpPr>
            <p:cNvPr name="TextBox 6" id="6"/>
            <p:cNvSpPr txBox="true"/>
            <p:nvPr/>
          </p:nvSpPr>
          <p:spPr>
            <a:xfrm>
              <a:off x="0" y="-19050"/>
              <a:ext cx="1774824" cy="233266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1147098" y="1028700"/>
            <a:ext cx="6106792" cy="2595387"/>
          </a:xfrm>
          <a:custGeom>
            <a:avLst/>
            <a:gdLst/>
            <a:ahLst/>
            <a:cxnLst/>
            <a:rect r="r" b="b" t="t" l="l"/>
            <a:pathLst>
              <a:path h="2595387" w="6106792">
                <a:moveTo>
                  <a:pt x="0" y="0"/>
                </a:moveTo>
                <a:lnTo>
                  <a:pt x="6106792" y="0"/>
                </a:lnTo>
                <a:lnTo>
                  <a:pt x="6106792" y="2595387"/>
                </a:lnTo>
                <a:lnTo>
                  <a:pt x="0" y="2595387"/>
                </a:lnTo>
                <a:lnTo>
                  <a:pt x="0" y="0"/>
                </a:lnTo>
                <a:close/>
              </a:path>
            </a:pathLst>
          </a:custGeom>
          <a:blipFill>
            <a:blip r:embed="rId5"/>
            <a:stretch>
              <a:fillRect l="0" t="0" r="0" b="0"/>
            </a:stretch>
          </a:blipFill>
        </p:spPr>
      </p:sp>
      <p:sp>
        <p:nvSpPr>
          <p:cNvPr name="TextBox 8" id="8"/>
          <p:cNvSpPr txBox="true"/>
          <p:nvPr/>
        </p:nvSpPr>
        <p:spPr>
          <a:xfrm rot="0">
            <a:off x="9344166" y="895350"/>
            <a:ext cx="7754243" cy="1193800"/>
          </a:xfrm>
          <a:prstGeom prst="rect">
            <a:avLst/>
          </a:prstGeom>
        </p:spPr>
        <p:txBody>
          <a:bodyPr anchor="t" rtlCol="false" tIns="0" lIns="0" bIns="0" rIns="0">
            <a:spAutoFit/>
          </a:bodyPr>
          <a:lstStyle/>
          <a:p>
            <a:pPr algn="r">
              <a:lnSpc>
                <a:spcPts val="9799"/>
              </a:lnSpc>
            </a:pPr>
            <a:r>
              <a:rPr lang="en-US" sz="6999" b="true">
                <a:solidFill>
                  <a:srgbClr val="FFFFFF"/>
                </a:solidFill>
                <a:latin typeface="Be Vietnam Ultra-Bold"/>
                <a:ea typeface="Be Vietnam Ultra-Bold"/>
                <a:cs typeface="Be Vietnam Ultra-Bold"/>
                <a:sym typeface="Be Vietnam Ultra-Bold"/>
              </a:rPr>
              <a:t>How does it work?</a:t>
            </a:r>
          </a:p>
        </p:txBody>
      </p:sp>
      <p:sp>
        <p:nvSpPr>
          <p:cNvPr name="TextBox 9" id="9"/>
          <p:cNvSpPr txBox="true"/>
          <p:nvPr/>
        </p:nvSpPr>
        <p:spPr>
          <a:xfrm rot="0">
            <a:off x="1028700" y="4131310"/>
            <a:ext cx="6106792" cy="5126990"/>
          </a:xfrm>
          <a:prstGeom prst="rect">
            <a:avLst/>
          </a:prstGeom>
        </p:spPr>
        <p:txBody>
          <a:bodyPr anchor="t" rtlCol="false" tIns="0" lIns="0" bIns="0" rIns="0">
            <a:spAutoFit/>
          </a:bodyPr>
          <a:lstStyle/>
          <a:p>
            <a:pPr algn="l" marL="626109" indent="-313054" lvl="1">
              <a:lnSpc>
                <a:spcPts val="4059"/>
              </a:lnSpc>
              <a:buFont typeface="Arial"/>
              <a:buChar char="•"/>
            </a:pPr>
            <a:r>
              <a:rPr lang="en-US" sz="2899">
                <a:solidFill>
                  <a:srgbClr val="F8F8F8"/>
                </a:solidFill>
                <a:latin typeface="IBM Plex Sans"/>
                <a:ea typeface="IBM Plex Sans"/>
                <a:cs typeface="IBM Plex Sans"/>
                <a:sym typeface="IBM Plex Sans"/>
              </a:rPr>
              <a:t>The interface will allow users to connect to their machine to the device and record their heart’s behavior.</a:t>
            </a:r>
          </a:p>
          <a:p>
            <a:pPr algn="l" marL="626109" indent="-313054" lvl="1">
              <a:lnSpc>
                <a:spcPts val="4059"/>
              </a:lnSpc>
              <a:buFont typeface="Arial"/>
              <a:buChar char="•"/>
            </a:pPr>
            <a:r>
              <a:rPr lang="en-US" sz="2899">
                <a:solidFill>
                  <a:srgbClr val="F8F8F8"/>
                </a:solidFill>
                <a:latin typeface="IBM Plex Sans"/>
                <a:ea typeface="IBM Plex Sans"/>
                <a:cs typeface="IBM Plex Sans"/>
                <a:sym typeface="IBM Plex Sans"/>
              </a:rPr>
              <a:t>Arduino module records electrical activity in the body and sends serial data to port.</a:t>
            </a:r>
          </a:p>
          <a:p>
            <a:pPr algn="l" marL="626109" indent="-313054" lvl="1">
              <a:lnSpc>
                <a:spcPts val="4059"/>
              </a:lnSpc>
              <a:buFont typeface="Arial"/>
              <a:buChar char="•"/>
            </a:pPr>
            <a:r>
              <a:rPr lang="en-US" sz="2899">
                <a:solidFill>
                  <a:srgbClr val="F8F8F8"/>
                </a:solidFill>
                <a:latin typeface="IBM Plex Sans"/>
                <a:ea typeface="IBM Plex Sans"/>
                <a:cs typeface="IBM Plex Sans"/>
                <a:sym typeface="IBM Plex Sans"/>
              </a:rPr>
              <a:t>On completion it will predict the most likely case and output the results to the monitor.</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1003B"/>
        </a:solidFill>
      </p:bgPr>
    </p:bg>
    <p:spTree>
      <p:nvGrpSpPr>
        <p:cNvPr id="1" name=""/>
        <p:cNvGrpSpPr/>
        <p:nvPr/>
      </p:nvGrpSpPr>
      <p:grpSpPr>
        <a:xfrm>
          <a:off x="0" y="0"/>
          <a:ext cx="0" cy="0"/>
          <a:chOff x="0" y="0"/>
          <a:chExt cx="0" cy="0"/>
        </a:xfrm>
      </p:grpSpPr>
      <p:grpSp>
        <p:nvGrpSpPr>
          <p:cNvPr name="Group 2" id="2"/>
          <p:cNvGrpSpPr/>
          <p:nvPr/>
        </p:nvGrpSpPr>
        <p:grpSpPr>
          <a:xfrm rot="0">
            <a:off x="753299" y="2619337"/>
            <a:ext cx="7909683" cy="8598928"/>
            <a:chOff x="0" y="0"/>
            <a:chExt cx="2083209" cy="2264738"/>
          </a:xfrm>
        </p:grpSpPr>
        <p:sp>
          <p:nvSpPr>
            <p:cNvPr name="Freeform 3" id="3"/>
            <p:cNvSpPr/>
            <p:nvPr/>
          </p:nvSpPr>
          <p:spPr>
            <a:xfrm flipH="false" flipV="false" rot="0">
              <a:off x="0" y="0"/>
              <a:ext cx="2083209" cy="2264738"/>
            </a:xfrm>
            <a:custGeom>
              <a:avLst/>
              <a:gdLst/>
              <a:ahLst/>
              <a:cxnLst/>
              <a:rect r="r" b="b" t="t" l="l"/>
              <a:pathLst>
                <a:path h="2264738" w="2083209">
                  <a:moveTo>
                    <a:pt x="49918" y="0"/>
                  </a:moveTo>
                  <a:lnTo>
                    <a:pt x="2033290" y="0"/>
                  </a:lnTo>
                  <a:cubicBezTo>
                    <a:pt x="2046529" y="0"/>
                    <a:pt x="2059226" y="5259"/>
                    <a:pt x="2068588" y="14621"/>
                  </a:cubicBezTo>
                  <a:cubicBezTo>
                    <a:pt x="2077949" y="23982"/>
                    <a:pt x="2083209" y="36679"/>
                    <a:pt x="2083209" y="49918"/>
                  </a:cubicBezTo>
                  <a:lnTo>
                    <a:pt x="2083209" y="2214820"/>
                  </a:lnTo>
                  <a:cubicBezTo>
                    <a:pt x="2083209" y="2228059"/>
                    <a:pt x="2077949" y="2240756"/>
                    <a:pt x="2068588" y="2250118"/>
                  </a:cubicBezTo>
                  <a:cubicBezTo>
                    <a:pt x="2059226" y="2259479"/>
                    <a:pt x="2046529" y="2264738"/>
                    <a:pt x="2033290" y="2264738"/>
                  </a:cubicBezTo>
                  <a:lnTo>
                    <a:pt x="49918" y="2264738"/>
                  </a:lnTo>
                  <a:cubicBezTo>
                    <a:pt x="36679" y="2264738"/>
                    <a:pt x="23982" y="2259479"/>
                    <a:pt x="14621" y="2250118"/>
                  </a:cubicBezTo>
                  <a:cubicBezTo>
                    <a:pt x="5259" y="2240756"/>
                    <a:pt x="0" y="2228059"/>
                    <a:pt x="0" y="2214820"/>
                  </a:cubicBezTo>
                  <a:lnTo>
                    <a:pt x="0" y="49918"/>
                  </a:lnTo>
                  <a:cubicBezTo>
                    <a:pt x="0" y="36679"/>
                    <a:pt x="5259" y="23982"/>
                    <a:pt x="14621" y="14621"/>
                  </a:cubicBezTo>
                  <a:cubicBezTo>
                    <a:pt x="23982" y="5259"/>
                    <a:pt x="36679" y="0"/>
                    <a:pt x="49918" y="0"/>
                  </a:cubicBezTo>
                  <a:close/>
                </a:path>
              </a:pathLst>
            </a:custGeom>
            <a:solidFill>
              <a:srgbClr val="FFFFFF">
                <a:alpha val="30980"/>
              </a:srgbClr>
            </a:solidFill>
            <a:ln cap="rnd">
              <a:noFill/>
              <a:prstDash val="solid"/>
              <a:round/>
            </a:ln>
          </p:spPr>
        </p:sp>
        <p:sp>
          <p:nvSpPr>
            <p:cNvPr name="TextBox 4" id="4"/>
            <p:cNvSpPr txBox="true"/>
            <p:nvPr/>
          </p:nvSpPr>
          <p:spPr>
            <a:xfrm>
              <a:off x="0" y="-19050"/>
              <a:ext cx="2083209" cy="2283788"/>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1028700" y="608611"/>
            <a:ext cx="3964881" cy="1224680"/>
          </a:xfrm>
          <a:prstGeom prst="rect">
            <a:avLst/>
          </a:prstGeom>
        </p:spPr>
        <p:txBody>
          <a:bodyPr anchor="t" rtlCol="false" tIns="0" lIns="0" bIns="0" rIns="0">
            <a:spAutoFit/>
          </a:bodyPr>
          <a:lstStyle/>
          <a:p>
            <a:pPr algn="l">
              <a:lnSpc>
                <a:spcPts val="10197"/>
              </a:lnSpc>
            </a:pPr>
            <a:r>
              <a:rPr lang="en-US" sz="7284" b="true">
                <a:solidFill>
                  <a:srgbClr val="FFFFFF"/>
                </a:solidFill>
                <a:latin typeface="Be Vietnam Ultra-Bold"/>
                <a:ea typeface="Be Vietnam Ultra-Bold"/>
                <a:cs typeface="Be Vietnam Ultra-Bold"/>
                <a:sym typeface="Be Vietnam Ultra-Bold"/>
              </a:rPr>
              <a:t>Our Data</a:t>
            </a:r>
          </a:p>
        </p:txBody>
      </p:sp>
      <p:sp>
        <p:nvSpPr>
          <p:cNvPr name="TextBox 6" id="6"/>
          <p:cNvSpPr txBox="true"/>
          <p:nvPr/>
        </p:nvSpPr>
        <p:spPr>
          <a:xfrm rot="0">
            <a:off x="1533738" y="3220399"/>
            <a:ext cx="6705206" cy="6477371"/>
          </a:xfrm>
          <a:prstGeom prst="rect">
            <a:avLst/>
          </a:prstGeom>
        </p:spPr>
        <p:txBody>
          <a:bodyPr anchor="t" rtlCol="false" tIns="0" lIns="0" bIns="0" rIns="0">
            <a:spAutoFit/>
          </a:bodyPr>
          <a:lstStyle/>
          <a:p>
            <a:pPr algn="l">
              <a:lnSpc>
                <a:spcPts val="4704"/>
              </a:lnSpc>
            </a:pPr>
            <a:r>
              <a:rPr lang="en-US" sz="3360" b="true">
                <a:solidFill>
                  <a:srgbClr val="F8F8F8"/>
                </a:solidFill>
                <a:latin typeface="IBM Plex Sans Bold"/>
                <a:ea typeface="IBM Plex Sans Bold"/>
                <a:cs typeface="IBM Plex Sans Bold"/>
                <a:sym typeface="IBM Plex Sans Bold"/>
              </a:rPr>
              <a:t>MIT-BIH Arrhythmia</a:t>
            </a:r>
          </a:p>
          <a:p>
            <a:pPr algn="l" marL="725513" indent="-362757" lvl="1">
              <a:lnSpc>
                <a:spcPts val="4704"/>
              </a:lnSpc>
              <a:buFont typeface="Arial"/>
              <a:buChar char="•"/>
            </a:pPr>
            <a:r>
              <a:rPr lang="en-US" sz="3360">
                <a:solidFill>
                  <a:srgbClr val="F8F8F8"/>
                </a:solidFill>
                <a:latin typeface="IBM Plex Sans"/>
                <a:ea typeface="IBM Plex Sans"/>
                <a:cs typeface="IBM Plex Sans"/>
                <a:sym typeface="IBM Plex Sans"/>
              </a:rPr>
              <a:t>48 half-hour excerpts of two-channel ambulatory ECGs</a:t>
            </a:r>
          </a:p>
          <a:p>
            <a:pPr algn="l" marL="1451026" indent="-483675" lvl="2">
              <a:lnSpc>
                <a:spcPts val="4704"/>
              </a:lnSpc>
              <a:buFont typeface="Arial"/>
              <a:buChar char="⚬"/>
            </a:pPr>
            <a:r>
              <a:rPr lang="en-US" sz="3360">
                <a:solidFill>
                  <a:srgbClr val="F8F8F8"/>
                </a:solidFill>
                <a:latin typeface="IBM Plex Sans"/>
                <a:ea typeface="IBM Plex Sans"/>
                <a:cs typeface="IBM Plex Sans"/>
                <a:sym typeface="IBM Plex Sans"/>
              </a:rPr>
              <a:t>Digitized at 360 samples per second per channel </a:t>
            </a:r>
          </a:p>
          <a:p>
            <a:pPr algn="l" marL="725513" indent="-362757" lvl="1">
              <a:lnSpc>
                <a:spcPts val="4704"/>
              </a:lnSpc>
              <a:buFont typeface="Arial"/>
              <a:buChar char="•"/>
            </a:pPr>
            <a:r>
              <a:rPr lang="en-US" sz="3360">
                <a:solidFill>
                  <a:srgbClr val="F8F8F8"/>
                </a:solidFill>
                <a:latin typeface="IBM Plex Sans"/>
                <a:ea typeface="IBM Plex Sans"/>
                <a:cs typeface="IBM Plex Sans"/>
                <a:sym typeface="IBM Plex Sans"/>
              </a:rPr>
              <a:t>47 subjects</a:t>
            </a:r>
          </a:p>
          <a:p>
            <a:pPr algn="l" marL="1451026" indent="-483675" lvl="2">
              <a:lnSpc>
                <a:spcPts val="4704"/>
              </a:lnSpc>
              <a:buFont typeface="Arial"/>
              <a:buChar char="⚬"/>
            </a:pPr>
            <a:r>
              <a:rPr lang="en-US" sz="3360">
                <a:solidFill>
                  <a:srgbClr val="F8F8F8"/>
                </a:solidFill>
                <a:latin typeface="IBM Plex Sans"/>
                <a:ea typeface="IBM Plex Sans"/>
                <a:cs typeface="IBM Plex Sans"/>
                <a:sym typeface="IBM Plex Sans"/>
              </a:rPr>
              <a:t>23 chosen at random from  4000 ECGs over a 24 hour period</a:t>
            </a:r>
          </a:p>
          <a:p>
            <a:pPr algn="l" marL="1451026" indent="-483675" lvl="2">
              <a:lnSpc>
                <a:spcPts val="4704"/>
              </a:lnSpc>
              <a:buFont typeface="Arial"/>
              <a:buChar char="⚬"/>
            </a:pPr>
            <a:r>
              <a:rPr lang="en-US" sz="3360">
                <a:solidFill>
                  <a:srgbClr val="F8F8F8"/>
                </a:solidFill>
                <a:latin typeface="IBM Plex Sans"/>
                <a:ea typeface="IBM Plex Sans"/>
                <a:cs typeface="IBM Plex Sans"/>
                <a:sym typeface="IBM Plex Sans"/>
              </a:rPr>
              <a:t>25 selected from that set for rarer arrythmias</a:t>
            </a:r>
          </a:p>
        </p:txBody>
      </p:sp>
      <p:grpSp>
        <p:nvGrpSpPr>
          <p:cNvPr name="Group 7" id="7"/>
          <p:cNvGrpSpPr/>
          <p:nvPr/>
        </p:nvGrpSpPr>
        <p:grpSpPr>
          <a:xfrm rot="0">
            <a:off x="9144000" y="2619337"/>
            <a:ext cx="8211202" cy="8193927"/>
            <a:chOff x="0" y="0"/>
            <a:chExt cx="2162621" cy="2158071"/>
          </a:xfrm>
        </p:grpSpPr>
        <p:sp>
          <p:nvSpPr>
            <p:cNvPr name="Freeform 8" id="8"/>
            <p:cNvSpPr/>
            <p:nvPr/>
          </p:nvSpPr>
          <p:spPr>
            <a:xfrm flipH="false" flipV="false" rot="0">
              <a:off x="0" y="0"/>
              <a:ext cx="2162621" cy="2158071"/>
            </a:xfrm>
            <a:custGeom>
              <a:avLst/>
              <a:gdLst/>
              <a:ahLst/>
              <a:cxnLst/>
              <a:rect r="r" b="b" t="t" l="l"/>
              <a:pathLst>
                <a:path h="2158071" w="2162621">
                  <a:moveTo>
                    <a:pt x="48085" y="0"/>
                  </a:moveTo>
                  <a:lnTo>
                    <a:pt x="2114536" y="0"/>
                  </a:lnTo>
                  <a:cubicBezTo>
                    <a:pt x="2141093" y="0"/>
                    <a:pt x="2162621" y="21529"/>
                    <a:pt x="2162621" y="48085"/>
                  </a:cubicBezTo>
                  <a:lnTo>
                    <a:pt x="2162621" y="2109986"/>
                  </a:lnTo>
                  <a:cubicBezTo>
                    <a:pt x="2162621" y="2136543"/>
                    <a:pt x="2141093" y="2158071"/>
                    <a:pt x="2114536" y="2158071"/>
                  </a:cubicBezTo>
                  <a:lnTo>
                    <a:pt x="48085" y="2158071"/>
                  </a:lnTo>
                  <a:cubicBezTo>
                    <a:pt x="35332" y="2158071"/>
                    <a:pt x="23102" y="2153005"/>
                    <a:pt x="14084" y="2143988"/>
                  </a:cubicBezTo>
                  <a:cubicBezTo>
                    <a:pt x="5066" y="2134970"/>
                    <a:pt x="0" y="2122739"/>
                    <a:pt x="0" y="2109986"/>
                  </a:cubicBezTo>
                  <a:lnTo>
                    <a:pt x="0" y="48085"/>
                  </a:lnTo>
                  <a:cubicBezTo>
                    <a:pt x="0" y="21529"/>
                    <a:pt x="21529" y="0"/>
                    <a:pt x="48085" y="0"/>
                  </a:cubicBezTo>
                  <a:close/>
                </a:path>
              </a:pathLst>
            </a:custGeom>
            <a:solidFill>
              <a:srgbClr val="FFFFFF">
                <a:alpha val="30980"/>
              </a:srgbClr>
            </a:solidFill>
            <a:ln cap="rnd">
              <a:noFill/>
              <a:prstDash val="solid"/>
              <a:round/>
            </a:ln>
          </p:spPr>
        </p:sp>
        <p:sp>
          <p:nvSpPr>
            <p:cNvPr name="TextBox 9" id="9"/>
            <p:cNvSpPr txBox="true"/>
            <p:nvPr/>
          </p:nvSpPr>
          <p:spPr>
            <a:xfrm>
              <a:off x="0" y="-19050"/>
              <a:ext cx="2162621" cy="2177121"/>
            </a:xfrm>
            <a:prstGeom prst="rect">
              <a:avLst/>
            </a:prstGeom>
          </p:spPr>
          <p:txBody>
            <a:bodyPr anchor="ctr" rtlCol="false" tIns="50800" lIns="50800" bIns="50800" rIns="50800"/>
            <a:lstStyle/>
            <a:p>
              <a:pPr algn="ctr">
                <a:lnSpc>
                  <a:spcPts val="2859"/>
                </a:lnSpc>
              </a:pPr>
              <a:r>
                <a:rPr lang="en-US" b="true" sz="2199" spc="191">
                  <a:solidFill>
                    <a:srgbClr val="FFFFFF">
                      <a:alpha val="30980"/>
                    </a:srgbClr>
                  </a:solidFill>
                  <a:latin typeface="Be Vietnam Ultra-Bold"/>
                  <a:ea typeface="Be Vietnam Ultra-Bold"/>
                  <a:cs typeface="Be Vietnam Ultra-Bold"/>
                  <a:sym typeface="Be Vietnam Ultra-Bold"/>
                </a:rPr>
                <a:t>THE MIT-BIH ARRHYTHMIA DATABASE CONTAINS 48 HALF-HOUR EXCERPTS OF TWO-CHANNEL AMBULATORY ECG RECORDINGS, OBTAINED FROM 47 SUBJECTS STUDIED BY THE BIH ARRHYTHMIA LABORATORY</a:t>
              </a:r>
            </a:p>
          </p:txBody>
        </p:sp>
      </p:grpSp>
      <p:sp>
        <p:nvSpPr>
          <p:cNvPr name="TextBox 10" id="10"/>
          <p:cNvSpPr txBox="true"/>
          <p:nvPr/>
        </p:nvSpPr>
        <p:spPr>
          <a:xfrm rot="0">
            <a:off x="9945798" y="3220399"/>
            <a:ext cx="6705206" cy="5296271"/>
          </a:xfrm>
          <a:prstGeom prst="rect">
            <a:avLst/>
          </a:prstGeom>
        </p:spPr>
        <p:txBody>
          <a:bodyPr anchor="t" rtlCol="false" tIns="0" lIns="0" bIns="0" rIns="0">
            <a:spAutoFit/>
          </a:bodyPr>
          <a:lstStyle/>
          <a:p>
            <a:pPr algn="l">
              <a:lnSpc>
                <a:spcPts val="4704"/>
              </a:lnSpc>
            </a:pPr>
            <a:r>
              <a:rPr lang="en-US" sz="3360" b="true">
                <a:solidFill>
                  <a:srgbClr val="F8F8F8"/>
                </a:solidFill>
                <a:latin typeface="IBM Plex Sans Bold"/>
                <a:ea typeface="IBM Plex Sans Bold"/>
                <a:cs typeface="IBM Plex Sans Bold"/>
                <a:sym typeface="IBM Plex Sans Bold"/>
              </a:rPr>
              <a:t>PTB Diagnostic ECG</a:t>
            </a:r>
          </a:p>
          <a:p>
            <a:pPr algn="l" marL="725513" indent="-362757" lvl="1">
              <a:lnSpc>
                <a:spcPts val="4704"/>
              </a:lnSpc>
              <a:buFont typeface="Arial"/>
              <a:buChar char="•"/>
            </a:pPr>
            <a:r>
              <a:rPr lang="en-US" sz="3360">
                <a:solidFill>
                  <a:srgbClr val="F8F8F8"/>
                </a:solidFill>
                <a:latin typeface="IBM Plex Sans"/>
                <a:ea typeface="IBM Plex Sans"/>
                <a:cs typeface="IBM Plex Sans"/>
                <a:sym typeface="IBM Plex Sans"/>
              </a:rPr>
              <a:t>549 high-resolution 15-lead ECGs  </a:t>
            </a:r>
          </a:p>
          <a:p>
            <a:pPr algn="l" marL="725513" indent="-362757" lvl="1">
              <a:lnSpc>
                <a:spcPts val="4704"/>
              </a:lnSpc>
              <a:buFont typeface="Arial"/>
              <a:buChar char="•"/>
            </a:pPr>
            <a:r>
              <a:rPr lang="en-US" sz="3360">
                <a:solidFill>
                  <a:srgbClr val="F8F8F8"/>
                </a:solidFill>
                <a:latin typeface="IBM Plex Sans"/>
                <a:ea typeface="IBM Plex Sans"/>
                <a:cs typeface="IBM Plex Sans"/>
                <a:sym typeface="IBM Plex Sans"/>
              </a:rPr>
              <a:t>From one to five ECG records are available for each of the 294 subjects, who include healthy subjects as well as patients with a variety of heart diseases.</a:t>
            </a:r>
          </a:p>
        </p:txBody>
      </p:sp>
      <p:grpSp>
        <p:nvGrpSpPr>
          <p:cNvPr name="Group 11" id="11"/>
          <p:cNvGrpSpPr/>
          <p:nvPr/>
        </p:nvGrpSpPr>
        <p:grpSpPr>
          <a:xfrm rot="0">
            <a:off x="5800509" y="485995"/>
            <a:ext cx="11554694" cy="1843508"/>
            <a:chOff x="0" y="0"/>
            <a:chExt cx="15406258" cy="2458011"/>
          </a:xfrm>
        </p:grpSpPr>
        <p:grpSp>
          <p:nvGrpSpPr>
            <p:cNvPr name="Group 12" id="12"/>
            <p:cNvGrpSpPr/>
            <p:nvPr/>
          </p:nvGrpSpPr>
          <p:grpSpPr>
            <a:xfrm rot="0">
              <a:off x="0" y="0"/>
              <a:ext cx="15406258" cy="2458011"/>
              <a:chOff x="0" y="0"/>
              <a:chExt cx="3043211" cy="485533"/>
            </a:xfrm>
          </p:grpSpPr>
          <p:sp>
            <p:nvSpPr>
              <p:cNvPr name="Freeform 13" id="13"/>
              <p:cNvSpPr/>
              <p:nvPr/>
            </p:nvSpPr>
            <p:spPr>
              <a:xfrm flipH="false" flipV="false" rot="0">
                <a:off x="0" y="0"/>
                <a:ext cx="3043212" cy="485533"/>
              </a:xfrm>
              <a:custGeom>
                <a:avLst/>
                <a:gdLst/>
                <a:ahLst/>
                <a:cxnLst/>
                <a:rect r="r" b="b" t="t" l="l"/>
                <a:pathLst>
                  <a:path h="485533" w="3043212">
                    <a:moveTo>
                      <a:pt x="34171" y="0"/>
                    </a:moveTo>
                    <a:lnTo>
                      <a:pt x="3009040" y="0"/>
                    </a:lnTo>
                    <a:cubicBezTo>
                      <a:pt x="3027912" y="0"/>
                      <a:pt x="3043212" y="15299"/>
                      <a:pt x="3043212" y="34171"/>
                    </a:cubicBezTo>
                    <a:lnTo>
                      <a:pt x="3043212" y="451362"/>
                    </a:lnTo>
                    <a:cubicBezTo>
                      <a:pt x="3043212" y="470234"/>
                      <a:pt x="3027912" y="485533"/>
                      <a:pt x="3009040" y="485533"/>
                    </a:cubicBezTo>
                    <a:lnTo>
                      <a:pt x="34171" y="485533"/>
                    </a:lnTo>
                    <a:cubicBezTo>
                      <a:pt x="15299" y="485533"/>
                      <a:pt x="0" y="470234"/>
                      <a:pt x="0" y="451362"/>
                    </a:cubicBezTo>
                    <a:lnTo>
                      <a:pt x="0" y="34171"/>
                    </a:lnTo>
                    <a:cubicBezTo>
                      <a:pt x="0" y="15299"/>
                      <a:pt x="15299" y="0"/>
                      <a:pt x="34171" y="0"/>
                    </a:cubicBezTo>
                    <a:close/>
                  </a:path>
                </a:pathLst>
              </a:custGeom>
              <a:solidFill>
                <a:srgbClr val="000000">
                  <a:alpha val="0"/>
                </a:srgbClr>
              </a:solidFill>
              <a:ln w="66675" cap="rnd">
                <a:solidFill>
                  <a:srgbClr val="BABABA">
                    <a:alpha val="30980"/>
                  </a:srgbClr>
                </a:solidFill>
                <a:prstDash val="solid"/>
                <a:round/>
              </a:ln>
            </p:spPr>
          </p:sp>
          <p:sp>
            <p:nvSpPr>
              <p:cNvPr name="TextBox 14" id="14"/>
              <p:cNvSpPr txBox="true"/>
              <p:nvPr/>
            </p:nvSpPr>
            <p:spPr>
              <a:xfrm>
                <a:off x="0" y="-19050"/>
                <a:ext cx="3043211" cy="504583"/>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268337" y="519922"/>
              <a:ext cx="14869585" cy="1380066"/>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IBM Plex Sans"/>
                  <a:ea typeface="IBM Plex Sans"/>
                  <a:cs typeface="IBM Plex Sans"/>
                  <a:sym typeface="IBM Plex Sans"/>
                </a:rPr>
                <a:t>Goldberger, A., Amaral, L., Glass, L., Hausdorff, J., Ivanov, P. C., Mark, R., ... &amp; Stanley, H. E. (2000). PhysioBank, PhysioToolkit, and PhysioNet: Components of a new research resource for complex physiologic signals. Circulation [Online]. 101 (23), pp. e215–e220.</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01003B"/>
        </a:solidFill>
      </p:bgPr>
    </p:bg>
    <p:spTree>
      <p:nvGrpSpPr>
        <p:cNvPr id="1" name=""/>
        <p:cNvGrpSpPr/>
        <p:nvPr/>
      </p:nvGrpSpPr>
      <p:grpSpPr>
        <a:xfrm>
          <a:off x="0" y="0"/>
          <a:ext cx="0" cy="0"/>
          <a:chOff x="0" y="0"/>
          <a:chExt cx="0" cy="0"/>
        </a:xfrm>
      </p:grpSpPr>
      <p:sp>
        <p:nvSpPr>
          <p:cNvPr name="TextBox 2" id="2"/>
          <p:cNvSpPr txBox="true"/>
          <p:nvPr/>
        </p:nvSpPr>
        <p:spPr>
          <a:xfrm rot="0">
            <a:off x="7878874" y="7185526"/>
            <a:ext cx="9380426" cy="1193800"/>
          </a:xfrm>
          <a:prstGeom prst="rect">
            <a:avLst/>
          </a:prstGeom>
        </p:spPr>
        <p:txBody>
          <a:bodyPr anchor="t" rtlCol="false" tIns="0" lIns="0" bIns="0" rIns="0">
            <a:spAutoFit/>
          </a:bodyPr>
          <a:lstStyle/>
          <a:p>
            <a:pPr algn="r">
              <a:lnSpc>
                <a:spcPts val="9799"/>
              </a:lnSpc>
            </a:pPr>
            <a:r>
              <a:rPr lang="en-US" sz="6999" b="true">
                <a:solidFill>
                  <a:srgbClr val="FFFFFF"/>
                </a:solidFill>
                <a:latin typeface="Be Vietnam Ultra-Bold"/>
                <a:ea typeface="Be Vietnam Ultra-Bold"/>
                <a:cs typeface="Be Vietnam Ultra-Bold"/>
                <a:sym typeface="Be Vietnam Ultra-Bold"/>
              </a:rPr>
              <a:t>System Architecture</a:t>
            </a:r>
          </a:p>
        </p:txBody>
      </p:sp>
      <p:grpSp>
        <p:nvGrpSpPr>
          <p:cNvPr name="Group 3" id="3"/>
          <p:cNvGrpSpPr/>
          <p:nvPr/>
        </p:nvGrpSpPr>
        <p:grpSpPr>
          <a:xfrm rot="0">
            <a:off x="1028700" y="1091882"/>
            <a:ext cx="1732246" cy="1066299"/>
            <a:chOff x="0" y="0"/>
            <a:chExt cx="456229" cy="280836"/>
          </a:xfrm>
        </p:grpSpPr>
        <p:sp>
          <p:nvSpPr>
            <p:cNvPr name="Freeform 4" id="4"/>
            <p:cNvSpPr/>
            <p:nvPr/>
          </p:nvSpPr>
          <p:spPr>
            <a:xfrm flipH="false" flipV="false" rot="0">
              <a:off x="0" y="0"/>
              <a:ext cx="456229" cy="280836"/>
            </a:xfrm>
            <a:custGeom>
              <a:avLst/>
              <a:gdLst/>
              <a:ahLst/>
              <a:cxnLst/>
              <a:rect r="r" b="b" t="t" l="l"/>
              <a:pathLst>
                <a:path h="280836" w="456229">
                  <a:moveTo>
                    <a:pt x="80447" y="0"/>
                  </a:moveTo>
                  <a:lnTo>
                    <a:pt x="375782" y="0"/>
                  </a:lnTo>
                  <a:cubicBezTo>
                    <a:pt x="397118" y="0"/>
                    <a:pt x="417580" y="8476"/>
                    <a:pt x="432667" y="23562"/>
                  </a:cubicBezTo>
                  <a:cubicBezTo>
                    <a:pt x="447754" y="38649"/>
                    <a:pt x="456229" y="59111"/>
                    <a:pt x="456229" y="80447"/>
                  </a:cubicBezTo>
                  <a:lnTo>
                    <a:pt x="456229" y="200388"/>
                  </a:lnTo>
                  <a:cubicBezTo>
                    <a:pt x="456229" y="221724"/>
                    <a:pt x="447754" y="242187"/>
                    <a:pt x="432667" y="257273"/>
                  </a:cubicBezTo>
                  <a:cubicBezTo>
                    <a:pt x="417580" y="272360"/>
                    <a:pt x="397118" y="280836"/>
                    <a:pt x="375782" y="280836"/>
                  </a:cubicBezTo>
                  <a:lnTo>
                    <a:pt x="80447" y="280836"/>
                  </a:lnTo>
                  <a:cubicBezTo>
                    <a:pt x="59111" y="280836"/>
                    <a:pt x="38649" y="272360"/>
                    <a:pt x="23562" y="257273"/>
                  </a:cubicBezTo>
                  <a:cubicBezTo>
                    <a:pt x="8476" y="242187"/>
                    <a:pt x="0" y="221724"/>
                    <a:pt x="0" y="200388"/>
                  </a:cubicBezTo>
                  <a:lnTo>
                    <a:pt x="0" y="80447"/>
                  </a:lnTo>
                  <a:cubicBezTo>
                    <a:pt x="0" y="59111"/>
                    <a:pt x="8476" y="38649"/>
                    <a:pt x="23562" y="23562"/>
                  </a:cubicBezTo>
                  <a:cubicBezTo>
                    <a:pt x="38649" y="8476"/>
                    <a:pt x="59111" y="0"/>
                    <a:pt x="80447" y="0"/>
                  </a:cubicBezTo>
                  <a:close/>
                </a:path>
              </a:pathLst>
            </a:custGeom>
            <a:solidFill>
              <a:srgbClr val="8A2ACC"/>
            </a:solidFill>
            <a:ln cap="sq">
              <a:noFill/>
              <a:prstDash val="solid"/>
              <a:miter/>
            </a:ln>
          </p:spPr>
        </p:sp>
        <p:sp>
          <p:nvSpPr>
            <p:cNvPr name="TextBox 5" id="5"/>
            <p:cNvSpPr txBox="true"/>
            <p:nvPr/>
          </p:nvSpPr>
          <p:spPr>
            <a:xfrm>
              <a:off x="0" y="-57150"/>
              <a:ext cx="456229"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Data</a:t>
              </a:r>
            </a:p>
          </p:txBody>
        </p:sp>
      </p:grpSp>
      <p:grpSp>
        <p:nvGrpSpPr>
          <p:cNvPr name="Group 6" id="6"/>
          <p:cNvGrpSpPr/>
          <p:nvPr/>
        </p:nvGrpSpPr>
        <p:grpSpPr>
          <a:xfrm rot="0">
            <a:off x="3147454" y="1091882"/>
            <a:ext cx="3789634" cy="1066299"/>
            <a:chOff x="0" y="0"/>
            <a:chExt cx="998093" cy="280836"/>
          </a:xfrm>
        </p:grpSpPr>
        <p:sp>
          <p:nvSpPr>
            <p:cNvPr name="Freeform 7" id="7"/>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8" id="8"/>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Preprocessing</a:t>
              </a:r>
            </a:p>
          </p:txBody>
        </p:sp>
      </p:grpSp>
      <p:grpSp>
        <p:nvGrpSpPr>
          <p:cNvPr name="Group 9" id="9"/>
          <p:cNvGrpSpPr/>
          <p:nvPr/>
        </p:nvGrpSpPr>
        <p:grpSpPr>
          <a:xfrm rot="0">
            <a:off x="7439167" y="1091882"/>
            <a:ext cx="1732246" cy="1066299"/>
            <a:chOff x="0" y="0"/>
            <a:chExt cx="456229" cy="280836"/>
          </a:xfrm>
        </p:grpSpPr>
        <p:sp>
          <p:nvSpPr>
            <p:cNvPr name="Freeform 10" id="10"/>
            <p:cNvSpPr/>
            <p:nvPr/>
          </p:nvSpPr>
          <p:spPr>
            <a:xfrm flipH="false" flipV="false" rot="0">
              <a:off x="0" y="0"/>
              <a:ext cx="456229" cy="280836"/>
            </a:xfrm>
            <a:custGeom>
              <a:avLst/>
              <a:gdLst/>
              <a:ahLst/>
              <a:cxnLst/>
              <a:rect r="r" b="b" t="t" l="l"/>
              <a:pathLst>
                <a:path h="280836" w="456229">
                  <a:moveTo>
                    <a:pt x="80447" y="0"/>
                  </a:moveTo>
                  <a:lnTo>
                    <a:pt x="375782" y="0"/>
                  </a:lnTo>
                  <a:cubicBezTo>
                    <a:pt x="397118" y="0"/>
                    <a:pt x="417580" y="8476"/>
                    <a:pt x="432667" y="23562"/>
                  </a:cubicBezTo>
                  <a:cubicBezTo>
                    <a:pt x="447754" y="38649"/>
                    <a:pt x="456229" y="59111"/>
                    <a:pt x="456229" y="80447"/>
                  </a:cubicBezTo>
                  <a:lnTo>
                    <a:pt x="456229" y="200388"/>
                  </a:lnTo>
                  <a:cubicBezTo>
                    <a:pt x="456229" y="221724"/>
                    <a:pt x="447754" y="242187"/>
                    <a:pt x="432667" y="257273"/>
                  </a:cubicBezTo>
                  <a:cubicBezTo>
                    <a:pt x="417580" y="272360"/>
                    <a:pt x="397118" y="280836"/>
                    <a:pt x="375782" y="280836"/>
                  </a:cubicBezTo>
                  <a:lnTo>
                    <a:pt x="80447" y="280836"/>
                  </a:lnTo>
                  <a:cubicBezTo>
                    <a:pt x="59111" y="280836"/>
                    <a:pt x="38649" y="272360"/>
                    <a:pt x="23562" y="257273"/>
                  </a:cubicBezTo>
                  <a:cubicBezTo>
                    <a:pt x="8476" y="242187"/>
                    <a:pt x="0" y="221724"/>
                    <a:pt x="0" y="200388"/>
                  </a:cubicBezTo>
                  <a:lnTo>
                    <a:pt x="0" y="80447"/>
                  </a:lnTo>
                  <a:cubicBezTo>
                    <a:pt x="0" y="59111"/>
                    <a:pt x="8476" y="38649"/>
                    <a:pt x="23562" y="23562"/>
                  </a:cubicBezTo>
                  <a:cubicBezTo>
                    <a:pt x="38649" y="8476"/>
                    <a:pt x="59111" y="0"/>
                    <a:pt x="80447" y="0"/>
                  </a:cubicBezTo>
                  <a:close/>
                </a:path>
              </a:pathLst>
            </a:custGeom>
            <a:solidFill>
              <a:srgbClr val="45AC8A"/>
            </a:solidFill>
            <a:ln cap="sq">
              <a:noFill/>
              <a:prstDash val="solid"/>
              <a:miter/>
            </a:ln>
          </p:spPr>
        </p:sp>
        <p:sp>
          <p:nvSpPr>
            <p:cNvPr name="TextBox 11" id="11"/>
            <p:cNvSpPr txBox="true"/>
            <p:nvPr/>
          </p:nvSpPr>
          <p:spPr>
            <a:xfrm>
              <a:off x="0" y="-57150"/>
              <a:ext cx="456229"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Model</a:t>
              </a:r>
            </a:p>
          </p:txBody>
        </p:sp>
      </p:grpSp>
      <p:grpSp>
        <p:nvGrpSpPr>
          <p:cNvPr name="Group 12" id="12"/>
          <p:cNvGrpSpPr/>
          <p:nvPr/>
        </p:nvGrpSpPr>
        <p:grpSpPr>
          <a:xfrm rot="0">
            <a:off x="9667380" y="1090463"/>
            <a:ext cx="3006734" cy="1066299"/>
            <a:chOff x="0" y="0"/>
            <a:chExt cx="791897" cy="280836"/>
          </a:xfrm>
        </p:grpSpPr>
        <p:sp>
          <p:nvSpPr>
            <p:cNvPr name="Freeform 13" id="13"/>
            <p:cNvSpPr/>
            <p:nvPr/>
          </p:nvSpPr>
          <p:spPr>
            <a:xfrm flipH="false" flipV="false" rot="0">
              <a:off x="0" y="0"/>
              <a:ext cx="791897" cy="280836"/>
            </a:xfrm>
            <a:custGeom>
              <a:avLst/>
              <a:gdLst/>
              <a:ahLst/>
              <a:cxnLst/>
              <a:rect r="r" b="b" t="t" l="l"/>
              <a:pathLst>
                <a:path h="280836" w="791897">
                  <a:moveTo>
                    <a:pt x="46347" y="0"/>
                  </a:moveTo>
                  <a:lnTo>
                    <a:pt x="745550" y="0"/>
                  </a:lnTo>
                  <a:cubicBezTo>
                    <a:pt x="771147" y="0"/>
                    <a:pt x="791897" y="20750"/>
                    <a:pt x="791897" y="46347"/>
                  </a:cubicBezTo>
                  <a:lnTo>
                    <a:pt x="791897" y="234488"/>
                  </a:lnTo>
                  <a:cubicBezTo>
                    <a:pt x="791897" y="260085"/>
                    <a:pt x="771147" y="280836"/>
                    <a:pt x="745550" y="280836"/>
                  </a:cubicBezTo>
                  <a:lnTo>
                    <a:pt x="46347" y="280836"/>
                  </a:lnTo>
                  <a:cubicBezTo>
                    <a:pt x="20750" y="280836"/>
                    <a:pt x="0" y="260085"/>
                    <a:pt x="0" y="234488"/>
                  </a:cubicBezTo>
                  <a:lnTo>
                    <a:pt x="0" y="46347"/>
                  </a:lnTo>
                  <a:cubicBezTo>
                    <a:pt x="0" y="20750"/>
                    <a:pt x="20750" y="0"/>
                    <a:pt x="46347" y="0"/>
                  </a:cubicBezTo>
                  <a:close/>
                </a:path>
              </a:pathLst>
            </a:custGeom>
            <a:solidFill>
              <a:srgbClr val="2667FF"/>
            </a:solidFill>
            <a:ln cap="sq">
              <a:noFill/>
              <a:prstDash val="solid"/>
              <a:miter/>
            </a:ln>
          </p:spPr>
        </p:sp>
        <p:sp>
          <p:nvSpPr>
            <p:cNvPr name="TextBox 14" id="14"/>
            <p:cNvSpPr txBox="true"/>
            <p:nvPr/>
          </p:nvSpPr>
          <p:spPr>
            <a:xfrm>
              <a:off x="0" y="-57150"/>
              <a:ext cx="791897"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Python </a:t>
              </a:r>
              <a:r>
                <a:rPr lang="en-US" b="true" sz="2999" u="none">
                  <a:solidFill>
                    <a:srgbClr val="F8F8F8"/>
                  </a:solidFill>
                  <a:latin typeface="Be Vietnam Ultra-Bold"/>
                  <a:ea typeface="Be Vietnam Ultra-Bold"/>
                  <a:cs typeface="Be Vietnam Ultra-Bold"/>
                  <a:sym typeface="Be Vietnam Ultra-Bold"/>
                </a:rPr>
                <a:t>GUI</a:t>
              </a:r>
            </a:p>
          </p:txBody>
        </p:sp>
      </p:grpSp>
      <p:grpSp>
        <p:nvGrpSpPr>
          <p:cNvPr name="Group 15" id="15"/>
          <p:cNvGrpSpPr/>
          <p:nvPr/>
        </p:nvGrpSpPr>
        <p:grpSpPr>
          <a:xfrm rot="0">
            <a:off x="12992802" y="1091882"/>
            <a:ext cx="1503367" cy="1066299"/>
            <a:chOff x="0" y="0"/>
            <a:chExt cx="395949" cy="280836"/>
          </a:xfrm>
        </p:grpSpPr>
        <p:sp>
          <p:nvSpPr>
            <p:cNvPr name="Freeform 16" id="16"/>
            <p:cNvSpPr/>
            <p:nvPr/>
          </p:nvSpPr>
          <p:spPr>
            <a:xfrm flipH="false" flipV="false" rot="0">
              <a:off x="0" y="0"/>
              <a:ext cx="395949" cy="280836"/>
            </a:xfrm>
            <a:custGeom>
              <a:avLst/>
              <a:gdLst/>
              <a:ahLst/>
              <a:cxnLst/>
              <a:rect r="r" b="b" t="t" l="l"/>
              <a:pathLst>
                <a:path h="280836" w="395949">
                  <a:moveTo>
                    <a:pt x="92695" y="0"/>
                  </a:moveTo>
                  <a:lnTo>
                    <a:pt x="303254" y="0"/>
                  </a:lnTo>
                  <a:cubicBezTo>
                    <a:pt x="354448" y="0"/>
                    <a:pt x="395949" y="41501"/>
                    <a:pt x="395949" y="92695"/>
                  </a:cubicBezTo>
                  <a:lnTo>
                    <a:pt x="395949" y="188141"/>
                  </a:lnTo>
                  <a:cubicBezTo>
                    <a:pt x="395949" y="239335"/>
                    <a:pt x="354448" y="280836"/>
                    <a:pt x="303254" y="280836"/>
                  </a:cubicBezTo>
                  <a:lnTo>
                    <a:pt x="92695" y="280836"/>
                  </a:lnTo>
                  <a:cubicBezTo>
                    <a:pt x="41501" y="280836"/>
                    <a:pt x="0" y="239335"/>
                    <a:pt x="0" y="188141"/>
                  </a:cubicBezTo>
                  <a:lnTo>
                    <a:pt x="0" y="92695"/>
                  </a:lnTo>
                  <a:cubicBezTo>
                    <a:pt x="0" y="41501"/>
                    <a:pt x="41501" y="0"/>
                    <a:pt x="92695" y="0"/>
                  </a:cubicBezTo>
                  <a:close/>
                </a:path>
              </a:pathLst>
            </a:custGeom>
            <a:solidFill>
              <a:srgbClr val="2667FF"/>
            </a:solidFill>
            <a:ln cap="sq">
              <a:noFill/>
              <a:prstDash val="solid"/>
              <a:miter/>
            </a:ln>
          </p:spPr>
        </p:sp>
        <p:sp>
          <p:nvSpPr>
            <p:cNvPr name="TextBox 17" id="17"/>
            <p:cNvSpPr txBox="true"/>
            <p:nvPr/>
          </p:nvSpPr>
          <p:spPr>
            <a:xfrm>
              <a:off x="0" y="-57150"/>
              <a:ext cx="395949"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EKG</a:t>
              </a:r>
            </a:p>
          </p:txBody>
        </p:sp>
      </p:grpSp>
      <p:grpSp>
        <p:nvGrpSpPr>
          <p:cNvPr name="Group 18" id="18"/>
          <p:cNvGrpSpPr/>
          <p:nvPr/>
        </p:nvGrpSpPr>
        <p:grpSpPr>
          <a:xfrm rot="0">
            <a:off x="14810494" y="1091882"/>
            <a:ext cx="2213439" cy="1066299"/>
            <a:chOff x="0" y="0"/>
            <a:chExt cx="582963" cy="280836"/>
          </a:xfrm>
        </p:grpSpPr>
        <p:sp>
          <p:nvSpPr>
            <p:cNvPr name="Freeform 19" id="19"/>
            <p:cNvSpPr/>
            <p:nvPr/>
          </p:nvSpPr>
          <p:spPr>
            <a:xfrm flipH="false" flipV="false" rot="0">
              <a:off x="0" y="0"/>
              <a:ext cx="582963" cy="280836"/>
            </a:xfrm>
            <a:custGeom>
              <a:avLst/>
              <a:gdLst/>
              <a:ahLst/>
              <a:cxnLst/>
              <a:rect r="r" b="b" t="t" l="l"/>
              <a:pathLst>
                <a:path h="280836" w="582963">
                  <a:moveTo>
                    <a:pt x="62958" y="0"/>
                  </a:moveTo>
                  <a:lnTo>
                    <a:pt x="520005" y="0"/>
                  </a:lnTo>
                  <a:cubicBezTo>
                    <a:pt x="536703" y="0"/>
                    <a:pt x="552716" y="6633"/>
                    <a:pt x="564523" y="18440"/>
                  </a:cubicBezTo>
                  <a:cubicBezTo>
                    <a:pt x="576330" y="30247"/>
                    <a:pt x="582963" y="46261"/>
                    <a:pt x="582963" y="62958"/>
                  </a:cubicBezTo>
                  <a:lnTo>
                    <a:pt x="582963" y="217877"/>
                  </a:lnTo>
                  <a:cubicBezTo>
                    <a:pt x="582963" y="234575"/>
                    <a:pt x="576330" y="250589"/>
                    <a:pt x="564523" y="262396"/>
                  </a:cubicBezTo>
                  <a:cubicBezTo>
                    <a:pt x="552716" y="274203"/>
                    <a:pt x="536703" y="280836"/>
                    <a:pt x="520005" y="280836"/>
                  </a:cubicBezTo>
                  <a:lnTo>
                    <a:pt x="62958" y="280836"/>
                  </a:lnTo>
                  <a:cubicBezTo>
                    <a:pt x="46261" y="280836"/>
                    <a:pt x="30247" y="274203"/>
                    <a:pt x="18440" y="262396"/>
                  </a:cubicBezTo>
                  <a:cubicBezTo>
                    <a:pt x="6633" y="250589"/>
                    <a:pt x="0" y="234575"/>
                    <a:pt x="0" y="217877"/>
                  </a:cubicBezTo>
                  <a:lnTo>
                    <a:pt x="0" y="62958"/>
                  </a:lnTo>
                  <a:cubicBezTo>
                    <a:pt x="0" y="46261"/>
                    <a:pt x="6633" y="30247"/>
                    <a:pt x="18440" y="18440"/>
                  </a:cubicBezTo>
                  <a:cubicBezTo>
                    <a:pt x="30247" y="6633"/>
                    <a:pt x="46261" y="0"/>
                    <a:pt x="62958" y="0"/>
                  </a:cubicBezTo>
                  <a:close/>
                </a:path>
              </a:pathLst>
            </a:custGeom>
            <a:solidFill>
              <a:srgbClr val="2667FF"/>
            </a:solidFill>
            <a:ln cap="sq">
              <a:noFill/>
              <a:prstDash val="solid"/>
              <a:miter/>
            </a:ln>
          </p:spPr>
        </p:sp>
        <p:sp>
          <p:nvSpPr>
            <p:cNvPr name="TextBox 20" id="20"/>
            <p:cNvSpPr txBox="true"/>
            <p:nvPr/>
          </p:nvSpPr>
          <p:spPr>
            <a:xfrm>
              <a:off x="0" y="-57150"/>
              <a:ext cx="58296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Human</a:t>
              </a:r>
            </a:p>
          </p:txBody>
        </p:sp>
      </p:grpSp>
      <p:grpSp>
        <p:nvGrpSpPr>
          <p:cNvPr name="Group 21" id="21"/>
          <p:cNvGrpSpPr/>
          <p:nvPr/>
        </p:nvGrpSpPr>
        <p:grpSpPr>
          <a:xfrm rot="0">
            <a:off x="3147454" y="2517107"/>
            <a:ext cx="3789634" cy="1066299"/>
            <a:chOff x="0" y="0"/>
            <a:chExt cx="998093" cy="280836"/>
          </a:xfrm>
        </p:grpSpPr>
        <p:sp>
          <p:nvSpPr>
            <p:cNvPr name="Freeform 22" id="22"/>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23" id="23"/>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Resampling</a:t>
              </a:r>
            </a:p>
          </p:txBody>
        </p:sp>
      </p:grpSp>
      <p:grpSp>
        <p:nvGrpSpPr>
          <p:cNvPr name="Group 24" id="24"/>
          <p:cNvGrpSpPr/>
          <p:nvPr/>
        </p:nvGrpSpPr>
        <p:grpSpPr>
          <a:xfrm rot="0">
            <a:off x="3147454" y="3945356"/>
            <a:ext cx="3789634" cy="1066299"/>
            <a:chOff x="0" y="0"/>
            <a:chExt cx="998093" cy="280836"/>
          </a:xfrm>
        </p:grpSpPr>
        <p:sp>
          <p:nvSpPr>
            <p:cNvPr name="Freeform 25" id="25"/>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26" id="26"/>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Denoising</a:t>
              </a:r>
            </a:p>
          </p:txBody>
        </p:sp>
      </p:grpSp>
      <p:grpSp>
        <p:nvGrpSpPr>
          <p:cNvPr name="Group 27" id="27"/>
          <p:cNvGrpSpPr/>
          <p:nvPr/>
        </p:nvGrpSpPr>
        <p:grpSpPr>
          <a:xfrm rot="0">
            <a:off x="3147454" y="5373604"/>
            <a:ext cx="3789634" cy="1066299"/>
            <a:chOff x="0" y="0"/>
            <a:chExt cx="998093" cy="280836"/>
          </a:xfrm>
        </p:grpSpPr>
        <p:sp>
          <p:nvSpPr>
            <p:cNvPr name="Freeform 28" id="28"/>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29" id="29"/>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Smoothing</a:t>
              </a:r>
            </a:p>
          </p:txBody>
        </p:sp>
      </p:grpSp>
      <p:grpSp>
        <p:nvGrpSpPr>
          <p:cNvPr name="Group 30" id="30"/>
          <p:cNvGrpSpPr/>
          <p:nvPr/>
        </p:nvGrpSpPr>
        <p:grpSpPr>
          <a:xfrm rot="0">
            <a:off x="3147454" y="6782803"/>
            <a:ext cx="3789634" cy="1066299"/>
            <a:chOff x="0" y="0"/>
            <a:chExt cx="998093" cy="280836"/>
          </a:xfrm>
        </p:grpSpPr>
        <p:sp>
          <p:nvSpPr>
            <p:cNvPr name="Freeform 31" id="31"/>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32" id="32"/>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Label Balancing</a:t>
              </a:r>
            </a:p>
          </p:txBody>
        </p:sp>
      </p:grpSp>
      <p:sp>
        <p:nvSpPr>
          <p:cNvPr name="AutoShape 33" id="33"/>
          <p:cNvSpPr/>
          <p:nvPr/>
        </p:nvSpPr>
        <p:spPr>
          <a:xfrm>
            <a:off x="4970833" y="2034658"/>
            <a:ext cx="0" cy="735260"/>
          </a:xfrm>
          <a:prstGeom prst="line">
            <a:avLst/>
          </a:prstGeom>
          <a:ln cap="flat" w="142875">
            <a:solidFill>
              <a:srgbClr val="E273EC"/>
            </a:solidFill>
            <a:prstDash val="solid"/>
            <a:headEnd type="none" len="sm" w="sm"/>
            <a:tailEnd type="arrow" len="sm" w="med"/>
          </a:ln>
        </p:spPr>
      </p:sp>
      <p:sp>
        <p:nvSpPr>
          <p:cNvPr name="AutoShape 34" id="34"/>
          <p:cNvSpPr/>
          <p:nvPr/>
        </p:nvSpPr>
        <p:spPr>
          <a:xfrm>
            <a:off x="4970833" y="3398262"/>
            <a:ext cx="0" cy="735260"/>
          </a:xfrm>
          <a:prstGeom prst="line">
            <a:avLst/>
          </a:prstGeom>
          <a:ln cap="flat" w="142875">
            <a:solidFill>
              <a:srgbClr val="E273EC"/>
            </a:solidFill>
            <a:prstDash val="solid"/>
            <a:headEnd type="none" len="sm" w="sm"/>
            <a:tailEnd type="arrow" len="sm" w="med"/>
          </a:ln>
        </p:spPr>
      </p:sp>
      <p:sp>
        <p:nvSpPr>
          <p:cNvPr name="AutoShape 35" id="35"/>
          <p:cNvSpPr/>
          <p:nvPr/>
        </p:nvSpPr>
        <p:spPr>
          <a:xfrm>
            <a:off x="4970833" y="4846135"/>
            <a:ext cx="0" cy="735260"/>
          </a:xfrm>
          <a:prstGeom prst="line">
            <a:avLst/>
          </a:prstGeom>
          <a:ln cap="flat" w="142875">
            <a:solidFill>
              <a:srgbClr val="E273EC"/>
            </a:solidFill>
            <a:prstDash val="solid"/>
            <a:headEnd type="none" len="sm" w="sm"/>
            <a:tailEnd type="arrow" len="sm" w="med"/>
          </a:ln>
        </p:spPr>
      </p:sp>
      <p:sp>
        <p:nvSpPr>
          <p:cNvPr name="AutoShape 36" id="36"/>
          <p:cNvSpPr/>
          <p:nvPr/>
        </p:nvSpPr>
        <p:spPr>
          <a:xfrm>
            <a:off x="4970833" y="6439903"/>
            <a:ext cx="0" cy="735260"/>
          </a:xfrm>
          <a:prstGeom prst="line">
            <a:avLst/>
          </a:prstGeom>
          <a:ln cap="flat" w="142875">
            <a:solidFill>
              <a:srgbClr val="E273EC"/>
            </a:solidFill>
            <a:prstDash val="solid"/>
            <a:headEnd type="none" len="sm" w="sm"/>
            <a:tailEnd type="arrow" len="sm" w="med"/>
          </a:ln>
        </p:spPr>
      </p:sp>
      <p:sp>
        <p:nvSpPr>
          <p:cNvPr name="AutoShape 37" id="37"/>
          <p:cNvSpPr/>
          <p:nvPr/>
        </p:nvSpPr>
        <p:spPr>
          <a:xfrm flipH="true">
            <a:off x="9049475" y="1696469"/>
            <a:ext cx="735260" cy="0"/>
          </a:xfrm>
          <a:prstGeom prst="line">
            <a:avLst/>
          </a:prstGeom>
          <a:ln cap="flat" w="142875">
            <a:solidFill>
              <a:srgbClr val="E273EC"/>
            </a:solidFill>
            <a:prstDash val="solid"/>
            <a:headEnd type="none" len="sm" w="sm"/>
            <a:tailEnd type="arrow" len="sm" w="med"/>
          </a:ln>
        </p:spPr>
      </p:sp>
      <p:sp>
        <p:nvSpPr>
          <p:cNvPr name="AutoShape 38" id="38"/>
          <p:cNvSpPr/>
          <p:nvPr/>
        </p:nvSpPr>
        <p:spPr>
          <a:xfrm flipH="true">
            <a:off x="12315342" y="1625031"/>
            <a:ext cx="735260" cy="0"/>
          </a:xfrm>
          <a:prstGeom prst="line">
            <a:avLst/>
          </a:prstGeom>
          <a:ln cap="flat" w="142875">
            <a:solidFill>
              <a:srgbClr val="E273EC"/>
            </a:solidFill>
            <a:prstDash val="solid"/>
            <a:headEnd type="none" len="sm" w="sm"/>
            <a:tailEnd type="arrow" len="sm" w="med"/>
          </a:ln>
        </p:spPr>
      </p:sp>
      <p:sp>
        <p:nvSpPr>
          <p:cNvPr name="AutoShape 39" id="39"/>
          <p:cNvSpPr/>
          <p:nvPr/>
        </p:nvSpPr>
        <p:spPr>
          <a:xfrm flipH="true">
            <a:off x="14442864" y="1696469"/>
            <a:ext cx="735260" cy="0"/>
          </a:xfrm>
          <a:prstGeom prst="line">
            <a:avLst/>
          </a:prstGeom>
          <a:ln cap="flat" w="142875">
            <a:solidFill>
              <a:srgbClr val="E273EC"/>
            </a:solidFill>
            <a:prstDash val="solid"/>
            <a:headEnd type="none" len="sm" w="sm"/>
            <a:tailEnd type="arrow" len="sm" w="med"/>
          </a:ln>
        </p:spPr>
      </p:sp>
      <p:sp>
        <p:nvSpPr>
          <p:cNvPr name="AutoShape 40" id="40"/>
          <p:cNvSpPr/>
          <p:nvPr/>
        </p:nvSpPr>
        <p:spPr>
          <a:xfrm>
            <a:off x="2714693" y="1625031"/>
            <a:ext cx="735260" cy="0"/>
          </a:xfrm>
          <a:prstGeom prst="line">
            <a:avLst/>
          </a:prstGeom>
          <a:ln cap="flat" w="142875">
            <a:solidFill>
              <a:srgbClr val="E273EC"/>
            </a:solidFill>
            <a:prstDash val="solid"/>
            <a:headEnd type="none" len="sm" w="sm"/>
            <a:tailEnd type="arrow" len="sm" w="med"/>
          </a:ln>
        </p:spPr>
      </p:sp>
      <p:grpSp>
        <p:nvGrpSpPr>
          <p:cNvPr name="Group 41" id="41"/>
          <p:cNvGrpSpPr/>
          <p:nvPr/>
        </p:nvGrpSpPr>
        <p:grpSpPr>
          <a:xfrm rot="0">
            <a:off x="3147454" y="8192001"/>
            <a:ext cx="3789634" cy="1066299"/>
            <a:chOff x="0" y="0"/>
            <a:chExt cx="998093" cy="280836"/>
          </a:xfrm>
        </p:grpSpPr>
        <p:sp>
          <p:nvSpPr>
            <p:cNvPr name="Freeform 42" id="42"/>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FF007E"/>
            </a:solidFill>
            <a:ln cap="sq">
              <a:noFill/>
              <a:prstDash val="solid"/>
              <a:miter/>
            </a:ln>
          </p:spPr>
        </p:sp>
        <p:sp>
          <p:nvSpPr>
            <p:cNvPr name="TextBox 43" id="43"/>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Training</a:t>
              </a:r>
            </a:p>
          </p:txBody>
        </p:sp>
      </p:grpSp>
      <p:sp>
        <p:nvSpPr>
          <p:cNvPr name="AutoShape 44" id="44"/>
          <p:cNvSpPr/>
          <p:nvPr/>
        </p:nvSpPr>
        <p:spPr>
          <a:xfrm>
            <a:off x="4970833" y="7840924"/>
            <a:ext cx="0" cy="735260"/>
          </a:xfrm>
          <a:prstGeom prst="line">
            <a:avLst/>
          </a:prstGeom>
          <a:ln cap="flat" w="142875">
            <a:solidFill>
              <a:srgbClr val="E273EC"/>
            </a:solidFill>
            <a:prstDash val="solid"/>
            <a:headEnd type="none" len="sm" w="sm"/>
            <a:tailEnd type="arrow" len="sm" w="med"/>
          </a:ln>
        </p:spPr>
      </p:sp>
      <p:sp>
        <p:nvSpPr>
          <p:cNvPr name="AutoShape 45" id="45"/>
          <p:cNvSpPr/>
          <p:nvPr/>
        </p:nvSpPr>
        <p:spPr>
          <a:xfrm flipV="true">
            <a:off x="6929622" y="2158180"/>
            <a:ext cx="905370" cy="6155073"/>
          </a:xfrm>
          <a:prstGeom prst="line">
            <a:avLst/>
          </a:prstGeom>
          <a:ln cap="flat" w="142875">
            <a:solidFill>
              <a:srgbClr val="E273EC"/>
            </a:solidFill>
            <a:prstDash val="solid"/>
            <a:headEnd type="none" len="sm" w="sm"/>
            <a:tailEnd type="arrow" len="sm" w="med"/>
          </a:ln>
        </p:spPr>
      </p:sp>
      <p:grpSp>
        <p:nvGrpSpPr>
          <p:cNvPr name="Group 46" id="46"/>
          <p:cNvGrpSpPr/>
          <p:nvPr/>
        </p:nvGrpSpPr>
        <p:grpSpPr>
          <a:xfrm rot="0">
            <a:off x="9302505" y="3583406"/>
            <a:ext cx="3789634" cy="1066299"/>
            <a:chOff x="0" y="0"/>
            <a:chExt cx="998093" cy="280836"/>
          </a:xfrm>
        </p:grpSpPr>
        <p:sp>
          <p:nvSpPr>
            <p:cNvPr name="Freeform 47" id="47"/>
            <p:cNvSpPr/>
            <p:nvPr/>
          </p:nvSpPr>
          <p:spPr>
            <a:xfrm flipH="false" flipV="false" rot="0">
              <a:off x="0" y="0"/>
              <a:ext cx="998093" cy="280836"/>
            </a:xfrm>
            <a:custGeom>
              <a:avLst/>
              <a:gdLst/>
              <a:ahLst/>
              <a:cxnLst/>
              <a:rect r="r" b="b" t="t" l="l"/>
              <a:pathLst>
                <a:path h="280836" w="998093">
                  <a:moveTo>
                    <a:pt x="36773" y="0"/>
                  </a:moveTo>
                  <a:lnTo>
                    <a:pt x="961320" y="0"/>
                  </a:lnTo>
                  <a:cubicBezTo>
                    <a:pt x="971073" y="0"/>
                    <a:pt x="980426" y="3874"/>
                    <a:pt x="987322" y="10770"/>
                  </a:cubicBezTo>
                  <a:cubicBezTo>
                    <a:pt x="994219" y="17667"/>
                    <a:pt x="998093" y="27020"/>
                    <a:pt x="998093" y="36773"/>
                  </a:cubicBezTo>
                  <a:lnTo>
                    <a:pt x="998093" y="244063"/>
                  </a:lnTo>
                  <a:cubicBezTo>
                    <a:pt x="998093" y="264372"/>
                    <a:pt x="981629" y="280836"/>
                    <a:pt x="961320" y="280836"/>
                  </a:cubicBezTo>
                  <a:lnTo>
                    <a:pt x="36773" y="280836"/>
                  </a:lnTo>
                  <a:cubicBezTo>
                    <a:pt x="27020" y="280836"/>
                    <a:pt x="17667" y="276962"/>
                    <a:pt x="10770" y="270065"/>
                  </a:cubicBezTo>
                  <a:cubicBezTo>
                    <a:pt x="3874" y="263169"/>
                    <a:pt x="0" y="253816"/>
                    <a:pt x="0" y="244063"/>
                  </a:cubicBezTo>
                  <a:lnTo>
                    <a:pt x="0" y="36773"/>
                  </a:lnTo>
                  <a:cubicBezTo>
                    <a:pt x="0" y="16464"/>
                    <a:pt x="16464" y="0"/>
                    <a:pt x="36773" y="0"/>
                  </a:cubicBezTo>
                  <a:close/>
                </a:path>
              </a:pathLst>
            </a:custGeom>
            <a:solidFill>
              <a:srgbClr val="45AC8A"/>
            </a:solidFill>
            <a:ln cap="sq">
              <a:noFill/>
              <a:prstDash val="solid"/>
              <a:miter/>
            </a:ln>
          </p:spPr>
        </p:sp>
        <p:sp>
          <p:nvSpPr>
            <p:cNvPr name="TextBox 48" id="48"/>
            <p:cNvSpPr txBox="true"/>
            <p:nvPr/>
          </p:nvSpPr>
          <p:spPr>
            <a:xfrm>
              <a:off x="0" y="-57150"/>
              <a:ext cx="998093" cy="337986"/>
            </a:xfrm>
            <a:prstGeom prst="rect">
              <a:avLst/>
            </a:prstGeom>
          </p:spPr>
          <p:txBody>
            <a:bodyPr anchor="ctr" rtlCol="false" tIns="50800" lIns="50800" bIns="50800" rIns="50800"/>
            <a:lstStyle/>
            <a:p>
              <a:pPr algn="ctr" marL="0" indent="0" lvl="0">
                <a:lnSpc>
                  <a:spcPts val="4199"/>
                </a:lnSpc>
                <a:spcBef>
                  <a:spcPct val="0"/>
                </a:spcBef>
              </a:pPr>
              <a:r>
                <a:rPr lang="en-US" b="true" sz="2999">
                  <a:solidFill>
                    <a:srgbClr val="F8F8F8"/>
                  </a:solidFill>
                  <a:latin typeface="Be Vietnam Ultra-Bold"/>
                  <a:ea typeface="Be Vietnam Ultra-Bold"/>
                  <a:cs typeface="Be Vietnam Ultra-Bold"/>
                  <a:sym typeface="Be Vietnam Ultra-Bold"/>
                </a:rPr>
                <a:t>Classification</a:t>
              </a:r>
            </a:p>
          </p:txBody>
        </p:sp>
      </p:grpSp>
      <p:sp>
        <p:nvSpPr>
          <p:cNvPr name="AutoShape 49" id="49"/>
          <p:cNvSpPr/>
          <p:nvPr/>
        </p:nvSpPr>
        <p:spPr>
          <a:xfrm>
            <a:off x="8896252" y="2074332"/>
            <a:ext cx="930122" cy="1392758"/>
          </a:xfrm>
          <a:prstGeom prst="line">
            <a:avLst/>
          </a:prstGeom>
          <a:ln cap="flat" w="142875">
            <a:solidFill>
              <a:srgbClr val="E273EC"/>
            </a:solidFill>
            <a:prstDash val="solid"/>
            <a:headEnd type="none" len="sm" w="sm"/>
            <a:tailEnd type="arrow" len="sm" w="med"/>
          </a:ln>
        </p:spPr>
      </p:sp>
      <p:sp>
        <p:nvSpPr>
          <p:cNvPr name="AutoShape 50" id="50"/>
          <p:cNvSpPr/>
          <p:nvPr/>
        </p:nvSpPr>
        <p:spPr>
          <a:xfrm flipH="true" flipV="true">
            <a:off x="11268583" y="2264211"/>
            <a:ext cx="71438" cy="1011415"/>
          </a:xfrm>
          <a:prstGeom prst="line">
            <a:avLst/>
          </a:prstGeom>
          <a:ln cap="flat" w="142875">
            <a:solidFill>
              <a:srgbClr val="E273EC"/>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DAGmowByKss</dc:identifier>
  <dcterms:modified xsi:type="dcterms:W3CDTF">2011-08-01T06:04:30Z</dcterms:modified>
  <cp:revision>1</cp:revision>
  <dc:title>EKGenie Midterm Presentation</dc:title>
</cp:coreProperties>
</file>